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docProps/custom.xml" ContentType="application/vnd.openxmlformats-officedocument.custom-properties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notesSlides/notesSlide5.xml" ContentType="application/vnd.openxmlformats-officedocument.presentationml.notesSlide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notesSlides/notesSlide6.xml" ContentType="application/vnd.openxmlformats-officedocument.presentationml.notesSlide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6" r:id="rId2"/>
    <p:sldId id="353" r:id="rId3"/>
    <p:sldId id="316" r:id="rId4"/>
    <p:sldId id="327" r:id="rId5"/>
    <p:sldId id="322" r:id="rId6"/>
    <p:sldId id="323" r:id="rId7"/>
    <p:sldId id="333" r:id="rId8"/>
    <p:sldId id="324" r:id="rId9"/>
    <p:sldId id="325" r:id="rId10"/>
    <p:sldId id="326" r:id="rId11"/>
    <p:sldId id="345" r:id="rId12"/>
    <p:sldId id="328" r:id="rId13"/>
    <p:sldId id="330" r:id="rId14"/>
    <p:sldId id="331" r:id="rId15"/>
    <p:sldId id="332" r:id="rId16"/>
    <p:sldId id="317" r:id="rId17"/>
    <p:sldId id="318" r:id="rId18"/>
    <p:sldId id="319" r:id="rId19"/>
    <p:sldId id="320" r:id="rId20"/>
    <p:sldId id="334" r:id="rId21"/>
    <p:sldId id="346" r:id="rId22"/>
    <p:sldId id="335" r:id="rId23"/>
    <p:sldId id="336" r:id="rId24"/>
    <p:sldId id="347" r:id="rId25"/>
    <p:sldId id="348" r:id="rId26"/>
    <p:sldId id="349" r:id="rId27"/>
    <p:sldId id="337" r:id="rId28"/>
    <p:sldId id="338" r:id="rId29"/>
    <p:sldId id="350" r:id="rId30"/>
    <p:sldId id="339" r:id="rId31"/>
    <p:sldId id="351" r:id="rId32"/>
    <p:sldId id="340" r:id="rId33"/>
    <p:sldId id="341" r:id="rId34"/>
    <p:sldId id="342" r:id="rId35"/>
    <p:sldId id="343" r:id="rId36"/>
    <p:sldId id="354" r:id="rId37"/>
    <p:sldId id="356" r:id="rId38"/>
    <p:sldId id="357" r:id="rId39"/>
    <p:sldId id="358" r:id="rId40"/>
    <p:sldId id="359" r:id="rId41"/>
    <p:sldId id="344" r:id="rId42"/>
    <p:sldId id="352" r:id="rId43"/>
  </p:sldIdLst>
  <p:sldSz cx="10693400" cy="7561263"/>
  <p:notesSz cx="6858000" cy="9144000"/>
  <p:defaultTextStyle>
    <a:defPPr>
      <a:defRPr lang="hu-HU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Styl z motywem 2 — Ak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1224" autoAdjust="0"/>
    <p:restoredTop sz="87980" autoAdjust="0"/>
  </p:normalViewPr>
  <p:slideViewPr>
    <p:cSldViewPr>
      <p:cViewPr>
        <p:scale>
          <a:sx n="66" d="100"/>
          <a:sy n="66" d="100"/>
        </p:scale>
        <p:origin x="-456" y="-78"/>
      </p:cViewPr>
      <p:guideLst>
        <p:guide orient="horz" pos="2382"/>
        <p:guide pos="336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image" Target="../media/image13.jpe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image" Target="../media/image10.jpe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image" Target="../media/image111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1.jpeg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png"/><Relationship Id="rId1" Type="http://schemas.openxmlformats.org/officeDocument/2006/relationships/image" Target="../media/image1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4AB0E7-A860-4858-A065-6FFCC6F335C7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97BE89BC-E3E7-42F4-BC0A-25BD33C64F1F}">
      <dgm:prSet custT="1"/>
      <dgm:spPr/>
      <dgm:t>
        <a:bodyPr/>
        <a:lstStyle/>
        <a:p>
          <a:pPr rtl="0"/>
          <a:r>
            <a:rPr lang="pl-PL" sz="2000" dirty="0" smtClean="0">
              <a:solidFill>
                <a:schemeClr val="tx1"/>
              </a:solidFill>
            </a:rPr>
            <a:t>międzynarodowy projekt badawczy, prowadzony przy wsparciu finansowym ze środków unijnych</a:t>
          </a:r>
          <a:endParaRPr lang="pl-PL" sz="2000" dirty="0">
            <a:solidFill>
              <a:schemeClr val="tx1"/>
            </a:solidFill>
          </a:endParaRPr>
        </a:p>
      </dgm:t>
    </dgm:pt>
    <dgm:pt modelId="{BB1EBFE3-4771-4416-BF6B-A179D2B2C618}" type="parTrans" cxnId="{CFD87FA9-A9E5-43B5-BB08-BD8846804BC0}">
      <dgm:prSet/>
      <dgm:spPr/>
      <dgm:t>
        <a:bodyPr/>
        <a:lstStyle/>
        <a:p>
          <a:endParaRPr lang="pl-PL"/>
        </a:p>
      </dgm:t>
    </dgm:pt>
    <dgm:pt modelId="{69274F5A-F21D-4E69-9FD3-1B6984208613}" type="sibTrans" cxnId="{CFD87FA9-A9E5-43B5-BB08-BD8846804BC0}">
      <dgm:prSet/>
      <dgm:spPr/>
      <dgm:t>
        <a:bodyPr/>
        <a:lstStyle/>
        <a:p>
          <a:endParaRPr lang="pl-PL"/>
        </a:p>
      </dgm:t>
    </dgm:pt>
    <dgm:pt modelId="{FD7C0C22-3B4B-401E-8F5C-96ACF7657F94}">
      <dgm:prSet custT="1"/>
      <dgm:spPr/>
      <dgm:t>
        <a:bodyPr/>
        <a:lstStyle/>
        <a:p>
          <a:pPr rtl="0"/>
          <a:r>
            <a:rPr lang="pl-PL" sz="2000" dirty="0" smtClean="0">
              <a:solidFill>
                <a:schemeClr val="tx1"/>
              </a:solidFill>
            </a:rPr>
            <a:t>dwuletnie międzykulturowe badanie przeprowadzone w celu zmierzenia wpływu dramy na pięć z ośmiu kompetencji lizbońskich</a:t>
          </a:r>
          <a:endParaRPr lang="pl-PL" sz="2000" dirty="0">
            <a:solidFill>
              <a:schemeClr val="tx1"/>
            </a:solidFill>
          </a:endParaRPr>
        </a:p>
      </dgm:t>
    </dgm:pt>
    <dgm:pt modelId="{6C499090-1E39-4F7E-B128-066E5F049EAF}" type="parTrans" cxnId="{705A8576-F8A8-44CF-8013-57ECA50B7800}">
      <dgm:prSet/>
      <dgm:spPr/>
      <dgm:t>
        <a:bodyPr/>
        <a:lstStyle/>
        <a:p>
          <a:endParaRPr lang="pl-PL"/>
        </a:p>
      </dgm:t>
    </dgm:pt>
    <dgm:pt modelId="{3AE5A801-680F-4C3C-AB19-71EAB8A991B8}" type="sibTrans" cxnId="{705A8576-F8A8-44CF-8013-57ECA50B7800}">
      <dgm:prSet/>
      <dgm:spPr/>
      <dgm:t>
        <a:bodyPr/>
        <a:lstStyle/>
        <a:p>
          <a:endParaRPr lang="pl-PL"/>
        </a:p>
      </dgm:t>
    </dgm:pt>
    <dgm:pt modelId="{E6A01E1F-2BF9-4E4F-A5D6-4B458099C67B}">
      <dgm:prSet custT="1"/>
      <dgm:spPr/>
      <dgm:t>
        <a:bodyPr/>
        <a:lstStyle/>
        <a:p>
          <a:pPr rtl="0"/>
          <a:r>
            <a:rPr lang="hu-HU" sz="2000" dirty="0" smtClean="0">
              <a:solidFill>
                <a:schemeClr val="tx1"/>
              </a:solidFill>
            </a:rPr>
            <a:t>pierwszy projekt dotyczący dramy w edukacji, który prezentuje rzetelne statysytcznie wyniki badań przeprowadzonych na tak dużej, międzykulturowej populacji</a:t>
          </a:r>
          <a:endParaRPr lang="pl-PL" sz="2000" dirty="0">
            <a:solidFill>
              <a:schemeClr val="tx1"/>
            </a:solidFill>
          </a:endParaRPr>
        </a:p>
      </dgm:t>
    </dgm:pt>
    <dgm:pt modelId="{31421FAE-2DCB-439D-8C3B-C54501979002}" type="parTrans" cxnId="{F69552E4-9BC8-433C-BA01-678D100AB854}">
      <dgm:prSet/>
      <dgm:spPr/>
      <dgm:t>
        <a:bodyPr/>
        <a:lstStyle/>
        <a:p>
          <a:endParaRPr lang="pl-PL"/>
        </a:p>
      </dgm:t>
    </dgm:pt>
    <dgm:pt modelId="{D4D94893-BE34-4275-A22E-5851EF8137B7}" type="sibTrans" cxnId="{F69552E4-9BC8-433C-BA01-678D100AB854}">
      <dgm:prSet/>
      <dgm:spPr/>
      <dgm:t>
        <a:bodyPr/>
        <a:lstStyle/>
        <a:p>
          <a:endParaRPr lang="pl-PL"/>
        </a:p>
      </dgm:t>
    </dgm:pt>
    <dgm:pt modelId="{93BB0A78-9C1E-4E3B-9409-E6022E5BF131}" type="pres">
      <dgm:prSet presAssocID="{AA4AB0E7-A860-4858-A065-6FFCC6F335C7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BE5BF43D-7245-40FB-A328-5BAC5F7F9790}" type="pres">
      <dgm:prSet presAssocID="{97BE89BC-E3E7-42F4-BC0A-25BD33C64F1F}" presName="composite" presStyleCnt="0"/>
      <dgm:spPr/>
    </dgm:pt>
    <dgm:pt modelId="{14601BDC-FAB5-4176-998F-BA53D7424E3B}" type="pres">
      <dgm:prSet presAssocID="{97BE89BC-E3E7-42F4-BC0A-25BD33C64F1F}" presName="imgShp" presStyleLbl="fgImgPlace1" presStyleIdx="0" presStyleCnt="3" custLinFactNeighborX="-3869" custLinFactNeighborY="-349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1228104A-B737-4247-9B63-8C331A4DD595}" type="pres">
      <dgm:prSet presAssocID="{97BE89BC-E3E7-42F4-BC0A-25BD33C64F1F}" presName="txShp" presStyleLbl="node1" presStyleIdx="0" presStyleCnt="3" custScaleX="10953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3CAA52D-35C3-4106-8EED-E131F920936C}" type="pres">
      <dgm:prSet presAssocID="{69274F5A-F21D-4E69-9FD3-1B6984208613}" presName="spacing" presStyleCnt="0"/>
      <dgm:spPr/>
    </dgm:pt>
    <dgm:pt modelId="{B82825E8-EA48-4F88-AB59-5F463515BBC5}" type="pres">
      <dgm:prSet presAssocID="{FD7C0C22-3B4B-401E-8F5C-96ACF7657F94}" presName="composite" presStyleCnt="0"/>
      <dgm:spPr/>
    </dgm:pt>
    <dgm:pt modelId="{A7FBF983-58AF-4879-BB2C-42D2B18A8F48}" type="pres">
      <dgm:prSet presAssocID="{FD7C0C22-3B4B-401E-8F5C-96ACF7657F94}" presName="imgShp" presStyleLbl="fgImgPlace1" presStyleIdx="1" presStyleCnt="3" custLinFactNeighborX="-10815" custLinFactNeighborY="-238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D46AA94C-0829-4AD7-B8A7-EFFC47856E2A}" type="pres">
      <dgm:prSet presAssocID="{FD7C0C22-3B4B-401E-8F5C-96ACF7657F94}" presName="txShp" presStyleLbl="node1" presStyleIdx="1" presStyleCnt="3" custScaleX="11196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5CC7DAE-5CD6-4DEF-89C2-EE54AB13295A}" type="pres">
      <dgm:prSet presAssocID="{3AE5A801-680F-4C3C-AB19-71EAB8A991B8}" presName="spacing" presStyleCnt="0"/>
      <dgm:spPr/>
    </dgm:pt>
    <dgm:pt modelId="{B5AB822F-C580-4AF1-BC64-D4F35E60272F}" type="pres">
      <dgm:prSet presAssocID="{E6A01E1F-2BF9-4E4F-A5D6-4B458099C67B}" presName="composite" presStyleCnt="0"/>
      <dgm:spPr/>
    </dgm:pt>
    <dgm:pt modelId="{17F6CFA1-FA44-4FB2-9AE6-D0C8BDD0CB04}" type="pres">
      <dgm:prSet presAssocID="{E6A01E1F-2BF9-4E4F-A5D6-4B458099C67B}" presName="imgShp" presStyleLbl="fgImgPlace1" presStyleIdx="2" presStyleCnt="3" custLinFactNeighborX="-3710" custLinFactNeighborY="80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02E29F83-4C42-4ED5-85DD-2AF48E781156}" type="pres">
      <dgm:prSet presAssocID="{E6A01E1F-2BF9-4E4F-A5D6-4B458099C67B}" presName="txShp" presStyleLbl="node1" presStyleIdx="2" presStyleCnt="3" custScaleX="111968" custLinFactNeighborX="1573" custLinFactNeighborY="230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705A8576-F8A8-44CF-8013-57ECA50B7800}" srcId="{AA4AB0E7-A860-4858-A065-6FFCC6F335C7}" destId="{FD7C0C22-3B4B-401E-8F5C-96ACF7657F94}" srcOrd="1" destOrd="0" parTransId="{6C499090-1E39-4F7E-B128-066E5F049EAF}" sibTransId="{3AE5A801-680F-4C3C-AB19-71EAB8A991B8}"/>
    <dgm:cxn modelId="{A98F77D9-2B92-4D16-AD11-9FDC233A4CDC}" type="presOf" srcId="{AA4AB0E7-A860-4858-A065-6FFCC6F335C7}" destId="{93BB0A78-9C1E-4E3B-9409-E6022E5BF131}" srcOrd="0" destOrd="0" presId="urn:microsoft.com/office/officeart/2005/8/layout/vList3"/>
    <dgm:cxn modelId="{CFD87FA9-A9E5-43B5-BB08-BD8846804BC0}" srcId="{AA4AB0E7-A860-4858-A065-6FFCC6F335C7}" destId="{97BE89BC-E3E7-42F4-BC0A-25BD33C64F1F}" srcOrd="0" destOrd="0" parTransId="{BB1EBFE3-4771-4416-BF6B-A179D2B2C618}" sibTransId="{69274F5A-F21D-4E69-9FD3-1B6984208613}"/>
    <dgm:cxn modelId="{7E2D3A20-0AA9-4836-9898-49192DEC8C04}" type="presOf" srcId="{E6A01E1F-2BF9-4E4F-A5D6-4B458099C67B}" destId="{02E29F83-4C42-4ED5-85DD-2AF48E781156}" srcOrd="0" destOrd="0" presId="urn:microsoft.com/office/officeart/2005/8/layout/vList3"/>
    <dgm:cxn modelId="{F69552E4-9BC8-433C-BA01-678D100AB854}" srcId="{AA4AB0E7-A860-4858-A065-6FFCC6F335C7}" destId="{E6A01E1F-2BF9-4E4F-A5D6-4B458099C67B}" srcOrd="2" destOrd="0" parTransId="{31421FAE-2DCB-439D-8C3B-C54501979002}" sibTransId="{D4D94893-BE34-4275-A22E-5851EF8137B7}"/>
    <dgm:cxn modelId="{877270BC-4D6D-428E-B8B2-BE785D65BE0F}" type="presOf" srcId="{FD7C0C22-3B4B-401E-8F5C-96ACF7657F94}" destId="{D46AA94C-0829-4AD7-B8A7-EFFC47856E2A}" srcOrd="0" destOrd="0" presId="urn:microsoft.com/office/officeart/2005/8/layout/vList3"/>
    <dgm:cxn modelId="{86C910B5-A138-41BF-8A99-17DDD0584DD4}" type="presOf" srcId="{97BE89BC-E3E7-42F4-BC0A-25BD33C64F1F}" destId="{1228104A-B737-4247-9B63-8C331A4DD595}" srcOrd="0" destOrd="0" presId="urn:microsoft.com/office/officeart/2005/8/layout/vList3"/>
    <dgm:cxn modelId="{8686F544-DE19-4FAB-9099-665E9EE25672}" type="presParOf" srcId="{93BB0A78-9C1E-4E3B-9409-E6022E5BF131}" destId="{BE5BF43D-7245-40FB-A328-5BAC5F7F9790}" srcOrd="0" destOrd="0" presId="urn:microsoft.com/office/officeart/2005/8/layout/vList3"/>
    <dgm:cxn modelId="{54D876ED-063D-437C-BD0B-59A11D245043}" type="presParOf" srcId="{BE5BF43D-7245-40FB-A328-5BAC5F7F9790}" destId="{14601BDC-FAB5-4176-998F-BA53D7424E3B}" srcOrd="0" destOrd="0" presId="urn:microsoft.com/office/officeart/2005/8/layout/vList3"/>
    <dgm:cxn modelId="{6214714A-400B-4BF3-ADCF-837A39BCA23A}" type="presParOf" srcId="{BE5BF43D-7245-40FB-A328-5BAC5F7F9790}" destId="{1228104A-B737-4247-9B63-8C331A4DD595}" srcOrd="1" destOrd="0" presId="urn:microsoft.com/office/officeart/2005/8/layout/vList3"/>
    <dgm:cxn modelId="{722B03D4-701B-429F-9678-572523BFD984}" type="presParOf" srcId="{93BB0A78-9C1E-4E3B-9409-E6022E5BF131}" destId="{73CAA52D-35C3-4106-8EED-E131F920936C}" srcOrd="1" destOrd="0" presId="urn:microsoft.com/office/officeart/2005/8/layout/vList3"/>
    <dgm:cxn modelId="{F4EB59F7-1306-4F23-8550-EBD151247BCC}" type="presParOf" srcId="{93BB0A78-9C1E-4E3B-9409-E6022E5BF131}" destId="{B82825E8-EA48-4F88-AB59-5F463515BBC5}" srcOrd="2" destOrd="0" presId="urn:microsoft.com/office/officeart/2005/8/layout/vList3"/>
    <dgm:cxn modelId="{0320D8CF-DA95-42E7-883C-49C44EB1169D}" type="presParOf" srcId="{B82825E8-EA48-4F88-AB59-5F463515BBC5}" destId="{A7FBF983-58AF-4879-BB2C-42D2B18A8F48}" srcOrd="0" destOrd="0" presId="urn:microsoft.com/office/officeart/2005/8/layout/vList3"/>
    <dgm:cxn modelId="{F4754952-474C-4210-91F9-E3930D7BCAC4}" type="presParOf" srcId="{B82825E8-EA48-4F88-AB59-5F463515BBC5}" destId="{D46AA94C-0829-4AD7-B8A7-EFFC47856E2A}" srcOrd="1" destOrd="0" presId="urn:microsoft.com/office/officeart/2005/8/layout/vList3"/>
    <dgm:cxn modelId="{0ED19ED9-D0E0-4CE1-AAF4-CAFCB41CE8AF}" type="presParOf" srcId="{93BB0A78-9C1E-4E3B-9409-E6022E5BF131}" destId="{75CC7DAE-5CD6-4DEF-89C2-EE54AB13295A}" srcOrd="3" destOrd="0" presId="urn:microsoft.com/office/officeart/2005/8/layout/vList3"/>
    <dgm:cxn modelId="{04401A3F-8FEC-4A21-8029-483BCDC79FC3}" type="presParOf" srcId="{93BB0A78-9C1E-4E3B-9409-E6022E5BF131}" destId="{B5AB822F-C580-4AF1-BC64-D4F35E60272F}" srcOrd="4" destOrd="0" presId="urn:microsoft.com/office/officeart/2005/8/layout/vList3"/>
    <dgm:cxn modelId="{310AAB80-78A9-4ED6-998B-C12598C27C70}" type="presParOf" srcId="{B5AB822F-C580-4AF1-BC64-D4F35E60272F}" destId="{17F6CFA1-FA44-4FB2-9AE6-D0C8BDD0CB04}" srcOrd="0" destOrd="0" presId="urn:microsoft.com/office/officeart/2005/8/layout/vList3"/>
    <dgm:cxn modelId="{FE6590B0-77E7-4BED-BC3D-D9C88E3E22C5}" type="presParOf" srcId="{B5AB822F-C580-4AF1-BC64-D4F35E60272F}" destId="{02E29F83-4C42-4ED5-85DD-2AF48E781156}" srcOrd="1" destOrd="0" presId="urn:microsoft.com/office/officeart/2005/8/layout/vList3"/>
  </dgm:cxnLst>
  <dgm:bg/>
  <dgm:whole/>
  <dgm:extLst>
    <a:ext uri="http://schemas.microsoft.com/office/drawing/2008/diagram">
      <dsp:dataModelExt xmlns=""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BA2992F-A063-4114-9118-64B09C3A529F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6C53E8F3-755D-461C-B170-67FF9563A196}">
      <dgm:prSet phldrT="[Tekst]" custT="1"/>
      <dgm:spPr/>
      <dgm:t>
        <a:bodyPr/>
        <a:lstStyle/>
        <a:p>
          <a:r>
            <a:rPr lang="pl-PL" sz="2200" b="1" dirty="0" smtClean="0">
              <a:solidFill>
                <a:schemeClr val="tx1"/>
              </a:solidFill>
            </a:rPr>
            <a:t>   Publikacja i rozpowszechnienie dokumentu strategicznego opartego na badaniach naukowych</a:t>
          </a:r>
          <a:endParaRPr lang="pl-PL" sz="2200" b="1" dirty="0">
            <a:solidFill>
              <a:schemeClr val="tx1"/>
            </a:solidFill>
          </a:endParaRPr>
        </a:p>
      </dgm:t>
    </dgm:pt>
    <dgm:pt modelId="{E5BDB79F-DF02-4805-92D5-38CD9E173B13}" type="parTrans" cxnId="{401172A9-53C7-4F15-AF80-33A7366BC9AA}">
      <dgm:prSet/>
      <dgm:spPr/>
      <dgm:t>
        <a:bodyPr/>
        <a:lstStyle/>
        <a:p>
          <a:endParaRPr lang="pl-PL"/>
        </a:p>
      </dgm:t>
    </dgm:pt>
    <dgm:pt modelId="{21837E70-FE49-4329-9E5A-6BB68101AC33}" type="sibTrans" cxnId="{401172A9-53C7-4F15-AF80-33A7366BC9AA}">
      <dgm:prSet/>
      <dgm:spPr/>
      <dgm:t>
        <a:bodyPr/>
        <a:lstStyle/>
        <a:p>
          <a:endParaRPr lang="pl-PL"/>
        </a:p>
      </dgm:t>
    </dgm:pt>
    <dgm:pt modelId="{4712EE76-BC00-4160-9D18-D5F07A6E5849}">
      <dgm:prSet phldrT="[Tekst]" custT="1"/>
      <dgm:spPr/>
      <dgm:t>
        <a:bodyPr/>
        <a:lstStyle/>
        <a:p>
          <a:r>
            <a:rPr lang="pl-PL" sz="2200" b="1" dirty="0" smtClean="0">
              <a:solidFill>
                <a:schemeClr val="tx1"/>
              </a:solidFill>
            </a:rPr>
            <a:t>Stworzenie </a:t>
          </a:r>
          <a:r>
            <a:rPr lang="pl-PL" sz="2200" b="1" baseline="0" dirty="0" smtClean="0">
              <a:solidFill>
                <a:schemeClr val="tx1"/>
              </a:solidFill>
              <a:latin typeface="+mn-lt"/>
              <a:ea typeface="+mn-ea"/>
              <a:cs typeface="+mn-cs"/>
            </a:rPr>
            <a:t>Podręcznika Udokumentowanych Praktyk. </a:t>
          </a:r>
          <a:r>
            <a:rPr lang="pl-PL" sz="2200" b="1" dirty="0" smtClean="0">
              <a:solidFill>
                <a:schemeClr val="tx1"/>
              </a:solidFill>
            </a:rPr>
            <a:t>Pakiet materiałów i narzędzi dydaktycznych stosowania dramy w edukacji do kompetencji kluczowych</a:t>
          </a:r>
          <a:endParaRPr lang="pl-PL" sz="2200" b="1" dirty="0">
            <a:solidFill>
              <a:schemeClr val="tx1"/>
            </a:solidFill>
          </a:endParaRPr>
        </a:p>
      </dgm:t>
    </dgm:pt>
    <dgm:pt modelId="{04A6F3B5-009A-4EE5-AC65-85CE157AFAD4}" type="parTrans" cxnId="{CFDC3082-19EC-4B1F-A2C5-9E7709628521}">
      <dgm:prSet/>
      <dgm:spPr/>
      <dgm:t>
        <a:bodyPr/>
        <a:lstStyle/>
        <a:p>
          <a:endParaRPr lang="pl-PL"/>
        </a:p>
      </dgm:t>
    </dgm:pt>
    <dgm:pt modelId="{8A2862E7-9F4D-4F13-925A-018863BBE400}" type="sibTrans" cxnId="{CFDC3082-19EC-4B1F-A2C5-9E7709628521}">
      <dgm:prSet/>
      <dgm:spPr/>
      <dgm:t>
        <a:bodyPr/>
        <a:lstStyle/>
        <a:p>
          <a:endParaRPr lang="pl-PL"/>
        </a:p>
      </dgm:t>
    </dgm:pt>
    <dgm:pt modelId="{46E234A8-963A-4C37-BF74-4E8E41641F1C}">
      <dgm:prSet phldrT="[Tekst]" custT="1"/>
      <dgm:spPr/>
      <dgm:t>
        <a:bodyPr/>
        <a:lstStyle/>
        <a:p>
          <a:r>
            <a:rPr lang="pl-PL" sz="2200" b="1" dirty="0" smtClean="0">
              <a:solidFill>
                <a:schemeClr val="tx1"/>
              </a:solidFill>
            </a:rPr>
            <a:t>Międzynarodowy transfer wiedzy i doświadczeń nauczycieli, ekspertów. Porównanie statusu </a:t>
          </a:r>
          <a:r>
            <a:rPr lang="pl-PL" sz="2200" b="1" dirty="0" err="1" smtClean="0">
              <a:solidFill>
                <a:schemeClr val="tx1"/>
              </a:solidFill>
            </a:rPr>
            <a:t>TiE</a:t>
          </a:r>
          <a:r>
            <a:rPr lang="pl-PL" sz="2200" b="1" dirty="0" smtClean="0">
              <a:solidFill>
                <a:schemeClr val="tx1"/>
              </a:solidFill>
            </a:rPr>
            <a:t> i dramy w różnych krajach</a:t>
          </a:r>
          <a:endParaRPr lang="pl-PL" sz="2200" b="1" dirty="0">
            <a:solidFill>
              <a:schemeClr val="tx1"/>
            </a:solidFill>
          </a:endParaRPr>
        </a:p>
      </dgm:t>
    </dgm:pt>
    <dgm:pt modelId="{9D65D8AE-4E23-4D5C-9454-C7FFD61507DE}" type="parTrans" cxnId="{30609588-EBB5-4850-99A8-1431DCE224E4}">
      <dgm:prSet/>
      <dgm:spPr/>
      <dgm:t>
        <a:bodyPr/>
        <a:lstStyle/>
        <a:p>
          <a:endParaRPr lang="pl-PL"/>
        </a:p>
      </dgm:t>
    </dgm:pt>
    <dgm:pt modelId="{398FC3BD-8F18-407B-AC7F-2C7F227BE415}" type="sibTrans" cxnId="{30609588-EBB5-4850-99A8-1431DCE224E4}">
      <dgm:prSet/>
      <dgm:spPr/>
      <dgm:t>
        <a:bodyPr/>
        <a:lstStyle/>
        <a:p>
          <a:endParaRPr lang="pl-PL"/>
        </a:p>
      </dgm:t>
    </dgm:pt>
    <dgm:pt modelId="{F590D3FF-9D38-4D79-A081-C95CFFAE2105}">
      <dgm:prSet/>
      <dgm:spPr/>
      <dgm:t>
        <a:bodyPr/>
        <a:lstStyle/>
        <a:p>
          <a:r>
            <a:rPr lang="pl-PL" b="1" dirty="0" smtClean="0">
              <a:solidFill>
                <a:schemeClr val="tx1"/>
              </a:solidFill>
            </a:rPr>
            <a:t>Organizacja konferencji na poziomie krajowym oraz       międzynarodowym, w celu rozpowszechniania wyników badań.</a:t>
          </a:r>
          <a:endParaRPr lang="pl-PL" b="1" dirty="0">
            <a:solidFill>
              <a:schemeClr val="tx1"/>
            </a:solidFill>
          </a:endParaRPr>
        </a:p>
      </dgm:t>
    </dgm:pt>
    <dgm:pt modelId="{C73D5594-EFEF-40F2-9788-8939C58ECD07}" type="parTrans" cxnId="{DEAE3FE2-E172-4035-A8DD-56D3B06C8324}">
      <dgm:prSet/>
      <dgm:spPr/>
      <dgm:t>
        <a:bodyPr/>
        <a:lstStyle/>
        <a:p>
          <a:endParaRPr lang="pl-PL"/>
        </a:p>
      </dgm:t>
    </dgm:pt>
    <dgm:pt modelId="{0480390B-17C0-4537-8628-FD389E511D43}" type="sibTrans" cxnId="{DEAE3FE2-E172-4035-A8DD-56D3B06C8324}">
      <dgm:prSet/>
      <dgm:spPr/>
      <dgm:t>
        <a:bodyPr/>
        <a:lstStyle/>
        <a:p>
          <a:endParaRPr lang="pl-PL"/>
        </a:p>
      </dgm:t>
    </dgm:pt>
    <dgm:pt modelId="{476807B1-DDFD-4C98-AA29-940BD2418E0D}" type="pres">
      <dgm:prSet presAssocID="{2BA2992F-A063-4114-9118-64B09C3A529F}" presName="linearFlow" presStyleCnt="0">
        <dgm:presLayoutVars>
          <dgm:dir/>
          <dgm:resizeHandles val="exact"/>
        </dgm:presLayoutVars>
      </dgm:prSet>
      <dgm:spPr/>
    </dgm:pt>
    <dgm:pt modelId="{F62C557E-4445-49CB-823B-2F601610C65A}" type="pres">
      <dgm:prSet presAssocID="{6C53E8F3-755D-461C-B170-67FF9563A196}" presName="composite" presStyleCnt="0"/>
      <dgm:spPr/>
    </dgm:pt>
    <dgm:pt modelId="{0A501D54-FEBF-48AC-9CEA-65A3ECC9A33C}" type="pres">
      <dgm:prSet presAssocID="{6C53E8F3-755D-461C-B170-67FF9563A196}" presName="imgShp" presStyleLbl="fgImgPlace1" presStyleIdx="0" presStyleCnt="4" custLinFactNeighborX="-34266" custLinFactNeighborY="-6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B928F516-C454-4086-8AA5-05F145FF6D59}" type="pres">
      <dgm:prSet presAssocID="{6C53E8F3-755D-461C-B170-67FF9563A196}" presName="txShp" presStyleLbl="node1" presStyleIdx="0" presStyleCnt="4" custScaleX="123966" custLinFactNeighborX="-168" custLinFactNeighborY="-26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DA2D331-D0A0-44D8-A3D7-EBE83C8F0482}" type="pres">
      <dgm:prSet presAssocID="{21837E70-FE49-4329-9E5A-6BB68101AC33}" presName="spacing" presStyleCnt="0"/>
      <dgm:spPr/>
    </dgm:pt>
    <dgm:pt modelId="{ADBB0EAC-38DB-42A2-B794-40561D9F6AC0}" type="pres">
      <dgm:prSet presAssocID="{4712EE76-BC00-4160-9D18-D5F07A6E5849}" presName="composite" presStyleCnt="0"/>
      <dgm:spPr/>
    </dgm:pt>
    <dgm:pt modelId="{17A173B6-D284-49D4-BE30-3DE1EC670989}" type="pres">
      <dgm:prSet presAssocID="{4712EE76-BC00-4160-9D18-D5F07A6E5849}" presName="imgShp" presStyleLbl="fgImgPlace1" presStyleIdx="1" presStyleCnt="4" custLinFactNeighborX="-34266" custLinFactNeighborY="193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49F2C00A-E21B-4B1C-8A87-C590DDB82953}" type="pres">
      <dgm:prSet presAssocID="{4712EE76-BC00-4160-9D18-D5F07A6E5849}" presName="txShp" presStyleLbl="node1" presStyleIdx="1" presStyleCnt="4" custScaleX="12299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BF5D46F-18F6-4F94-8899-F4917D28E141}" type="pres">
      <dgm:prSet presAssocID="{8A2862E7-9F4D-4F13-925A-018863BBE400}" presName="spacing" presStyleCnt="0"/>
      <dgm:spPr/>
    </dgm:pt>
    <dgm:pt modelId="{75E0C22D-EE56-49C3-8E2B-5BA0E64DDA11}" type="pres">
      <dgm:prSet presAssocID="{46E234A8-963A-4C37-BF74-4E8E41641F1C}" presName="composite" presStyleCnt="0"/>
      <dgm:spPr/>
    </dgm:pt>
    <dgm:pt modelId="{0563F711-A91B-4347-8B04-B560A48B7365}" type="pres">
      <dgm:prSet presAssocID="{46E234A8-963A-4C37-BF74-4E8E41641F1C}" presName="imgShp" presStyleLbl="fgImgPlace1" presStyleIdx="2" presStyleCnt="4" custLinFactNeighborX="-28773" custLinFactNeighborY="-1568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pl-PL"/>
        </a:p>
      </dgm:t>
    </dgm:pt>
    <dgm:pt modelId="{EF6A5DF4-E217-4C3D-9918-6ED21555001D}" type="pres">
      <dgm:prSet presAssocID="{46E234A8-963A-4C37-BF74-4E8E41641F1C}" presName="txShp" presStyleLbl="node1" presStyleIdx="2" presStyleCnt="4" custScaleX="12117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3F245E0-4FC6-4807-9BDA-39DB70D21E37}" type="pres">
      <dgm:prSet presAssocID="{398FC3BD-8F18-407B-AC7F-2C7F227BE415}" presName="spacing" presStyleCnt="0"/>
      <dgm:spPr/>
    </dgm:pt>
    <dgm:pt modelId="{EC27974B-ADFF-4DD1-97A0-32D8CA21FA4A}" type="pres">
      <dgm:prSet presAssocID="{F590D3FF-9D38-4D79-A081-C95CFFAE2105}" presName="composite" presStyleCnt="0"/>
      <dgm:spPr/>
    </dgm:pt>
    <dgm:pt modelId="{F8865FEF-80A3-44A8-92D3-7D2DEE394FE1}" type="pres">
      <dgm:prSet presAssocID="{F590D3FF-9D38-4D79-A081-C95CFFAE2105}" presName="imgShp" presStyleLbl="fgImgPlace1" presStyleIdx="3" presStyleCnt="4" custLinFactNeighborX="-39590" custLinFactNeighborY="-5009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600E5D1E-BC04-4500-808E-0D08C52A0A0C}" type="pres">
      <dgm:prSet presAssocID="{F590D3FF-9D38-4D79-A081-C95CFFAE2105}" presName="txShp" presStyleLbl="node1" presStyleIdx="3" presStyleCnt="4" custScaleX="117871" custLinFactNeighborX="1072" custLinFactNeighborY="-500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401172A9-53C7-4F15-AF80-33A7366BC9AA}" srcId="{2BA2992F-A063-4114-9118-64B09C3A529F}" destId="{6C53E8F3-755D-461C-B170-67FF9563A196}" srcOrd="0" destOrd="0" parTransId="{E5BDB79F-DF02-4805-92D5-38CD9E173B13}" sibTransId="{21837E70-FE49-4329-9E5A-6BB68101AC33}"/>
    <dgm:cxn modelId="{CFDC3082-19EC-4B1F-A2C5-9E7709628521}" srcId="{2BA2992F-A063-4114-9118-64B09C3A529F}" destId="{4712EE76-BC00-4160-9D18-D5F07A6E5849}" srcOrd="1" destOrd="0" parTransId="{04A6F3B5-009A-4EE5-AC65-85CE157AFAD4}" sibTransId="{8A2862E7-9F4D-4F13-925A-018863BBE400}"/>
    <dgm:cxn modelId="{30609588-EBB5-4850-99A8-1431DCE224E4}" srcId="{2BA2992F-A063-4114-9118-64B09C3A529F}" destId="{46E234A8-963A-4C37-BF74-4E8E41641F1C}" srcOrd="2" destOrd="0" parTransId="{9D65D8AE-4E23-4D5C-9454-C7FFD61507DE}" sibTransId="{398FC3BD-8F18-407B-AC7F-2C7F227BE415}"/>
    <dgm:cxn modelId="{6AAE86EE-284C-4CE8-ABE7-49A2470BA700}" type="presOf" srcId="{4712EE76-BC00-4160-9D18-D5F07A6E5849}" destId="{49F2C00A-E21B-4B1C-8A87-C590DDB82953}" srcOrd="0" destOrd="0" presId="urn:microsoft.com/office/officeart/2005/8/layout/vList3"/>
    <dgm:cxn modelId="{E66D8E67-2429-495E-8C5B-EA4B73B0D9A7}" type="presOf" srcId="{2BA2992F-A063-4114-9118-64B09C3A529F}" destId="{476807B1-DDFD-4C98-AA29-940BD2418E0D}" srcOrd="0" destOrd="0" presId="urn:microsoft.com/office/officeart/2005/8/layout/vList3"/>
    <dgm:cxn modelId="{640759FC-E26C-4F67-A6FC-FAE7274B827D}" type="presOf" srcId="{6C53E8F3-755D-461C-B170-67FF9563A196}" destId="{B928F516-C454-4086-8AA5-05F145FF6D59}" srcOrd="0" destOrd="0" presId="urn:microsoft.com/office/officeart/2005/8/layout/vList3"/>
    <dgm:cxn modelId="{9E0F1A8A-F60F-439B-ABCB-A97DF3E67C77}" type="presOf" srcId="{F590D3FF-9D38-4D79-A081-C95CFFAE2105}" destId="{600E5D1E-BC04-4500-808E-0D08C52A0A0C}" srcOrd="0" destOrd="0" presId="urn:microsoft.com/office/officeart/2005/8/layout/vList3"/>
    <dgm:cxn modelId="{DEAE3FE2-E172-4035-A8DD-56D3B06C8324}" srcId="{2BA2992F-A063-4114-9118-64B09C3A529F}" destId="{F590D3FF-9D38-4D79-A081-C95CFFAE2105}" srcOrd="3" destOrd="0" parTransId="{C73D5594-EFEF-40F2-9788-8939C58ECD07}" sibTransId="{0480390B-17C0-4537-8628-FD389E511D43}"/>
    <dgm:cxn modelId="{E508480B-0CBA-4D6D-A4AB-63B6783D946D}" type="presOf" srcId="{46E234A8-963A-4C37-BF74-4E8E41641F1C}" destId="{EF6A5DF4-E217-4C3D-9918-6ED21555001D}" srcOrd="0" destOrd="0" presId="urn:microsoft.com/office/officeart/2005/8/layout/vList3"/>
    <dgm:cxn modelId="{CA534E80-A817-4759-A9DE-984B14B6C543}" type="presParOf" srcId="{476807B1-DDFD-4C98-AA29-940BD2418E0D}" destId="{F62C557E-4445-49CB-823B-2F601610C65A}" srcOrd="0" destOrd="0" presId="urn:microsoft.com/office/officeart/2005/8/layout/vList3"/>
    <dgm:cxn modelId="{870FC38D-12D5-4717-8E58-D26440C4791D}" type="presParOf" srcId="{F62C557E-4445-49CB-823B-2F601610C65A}" destId="{0A501D54-FEBF-48AC-9CEA-65A3ECC9A33C}" srcOrd="0" destOrd="0" presId="urn:microsoft.com/office/officeart/2005/8/layout/vList3"/>
    <dgm:cxn modelId="{7367980C-5520-4556-8ECC-2D1C5BB6239B}" type="presParOf" srcId="{F62C557E-4445-49CB-823B-2F601610C65A}" destId="{B928F516-C454-4086-8AA5-05F145FF6D59}" srcOrd="1" destOrd="0" presId="urn:microsoft.com/office/officeart/2005/8/layout/vList3"/>
    <dgm:cxn modelId="{1DEBB568-39D2-4478-8A7F-4A076EAB7BEF}" type="presParOf" srcId="{476807B1-DDFD-4C98-AA29-940BD2418E0D}" destId="{CDA2D331-D0A0-44D8-A3D7-EBE83C8F0482}" srcOrd="1" destOrd="0" presId="urn:microsoft.com/office/officeart/2005/8/layout/vList3"/>
    <dgm:cxn modelId="{FE2A5B33-BD37-4C57-B341-8F72523D0D09}" type="presParOf" srcId="{476807B1-DDFD-4C98-AA29-940BD2418E0D}" destId="{ADBB0EAC-38DB-42A2-B794-40561D9F6AC0}" srcOrd="2" destOrd="0" presId="urn:microsoft.com/office/officeart/2005/8/layout/vList3"/>
    <dgm:cxn modelId="{560040A1-CF95-4564-8F0B-EA545CD55141}" type="presParOf" srcId="{ADBB0EAC-38DB-42A2-B794-40561D9F6AC0}" destId="{17A173B6-D284-49D4-BE30-3DE1EC670989}" srcOrd="0" destOrd="0" presId="urn:microsoft.com/office/officeart/2005/8/layout/vList3"/>
    <dgm:cxn modelId="{C9272A33-F2CD-4985-9DCA-B44145BF61B7}" type="presParOf" srcId="{ADBB0EAC-38DB-42A2-B794-40561D9F6AC0}" destId="{49F2C00A-E21B-4B1C-8A87-C590DDB82953}" srcOrd="1" destOrd="0" presId="urn:microsoft.com/office/officeart/2005/8/layout/vList3"/>
    <dgm:cxn modelId="{F5102AEA-89B2-4236-8C04-E9F621F6DD5A}" type="presParOf" srcId="{476807B1-DDFD-4C98-AA29-940BD2418E0D}" destId="{7BF5D46F-18F6-4F94-8899-F4917D28E141}" srcOrd="3" destOrd="0" presId="urn:microsoft.com/office/officeart/2005/8/layout/vList3"/>
    <dgm:cxn modelId="{F0C42107-1DEC-4CDA-ABA8-3C8E768ED203}" type="presParOf" srcId="{476807B1-DDFD-4C98-AA29-940BD2418E0D}" destId="{75E0C22D-EE56-49C3-8E2B-5BA0E64DDA11}" srcOrd="4" destOrd="0" presId="urn:microsoft.com/office/officeart/2005/8/layout/vList3"/>
    <dgm:cxn modelId="{21782398-47AE-4878-8A50-6AC5792AF19A}" type="presParOf" srcId="{75E0C22D-EE56-49C3-8E2B-5BA0E64DDA11}" destId="{0563F711-A91B-4347-8B04-B560A48B7365}" srcOrd="0" destOrd="0" presId="urn:microsoft.com/office/officeart/2005/8/layout/vList3"/>
    <dgm:cxn modelId="{1ECDDAAF-D87A-402F-A61A-9A988F4FACBE}" type="presParOf" srcId="{75E0C22D-EE56-49C3-8E2B-5BA0E64DDA11}" destId="{EF6A5DF4-E217-4C3D-9918-6ED21555001D}" srcOrd="1" destOrd="0" presId="urn:microsoft.com/office/officeart/2005/8/layout/vList3"/>
    <dgm:cxn modelId="{E9F9940E-3500-4291-AA7A-B1642FC9807D}" type="presParOf" srcId="{476807B1-DDFD-4C98-AA29-940BD2418E0D}" destId="{53F245E0-4FC6-4807-9BDA-39DB70D21E37}" srcOrd="5" destOrd="0" presId="urn:microsoft.com/office/officeart/2005/8/layout/vList3"/>
    <dgm:cxn modelId="{F1C19C37-F867-476E-A661-F5EFA79F80E5}" type="presParOf" srcId="{476807B1-DDFD-4C98-AA29-940BD2418E0D}" destId="{EC27974B-ADFF-4DD1-97A0-32D8CA21FA4A}" srcOrd="6" destOrd="0" presId="urn:microsoft.com/office/officeart/2005/8/layout/vList3"/>
    <dgm:cxn modelId="{7BA268B7-ECEB-49CC-9256-72643A003742}" type="presParOf" srcId="{EC27974B-ADFF-4DD1-97A0-32D8CA21FA4A}" destId="{F8865FEF-80A3-44A8-92D3-7D2DEE394FE1}" srcOrd="0" destOrd="0" presId="urn:microsoft.com/office/officeart/2005/8/layout/vList3"/>
    <dgm:cxn modelId="{D8E67B60-B864-4CAF-8265-0B9A56ED9D8E}" type="presParOf" srcId="{EC27974B-ADFF-4DD1-97A0-32D8CA21FA4A}" destId="{600E5D1E-BC04-4500-808E-0D08C52A0A0C}" srcOrd="1" destOrd="0" presId="urn:microsoft.com/office/officeart/2005/8/layout/vList3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8CB00D3-4F38-400C-B060-865466D9133F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1404A3A5-BDDB-4755-912B-65AA91B5396A}">
      <dgm:prSet phldrT="[Tekst]"/>
      <dgm:spPr/>
      <dgm:t>
        <a:bodyPr/>
        <a:lstStyle/>
        <a:p>
          <a:r>
            <a:rPr lang="pl-PL" dirty="0" smtClean="0">
              <a:solidFill>
                <a:schemeClr val="tx1"/>
              </a:solidFill>
            </a:rPr>
            <a:t>Zdolność porozumiewania się w języku ojczystym,</a:t>
          </a:r>
        </a:p>
      </dgm:t>
    </dgm:pt>
    <dgm:pt modelId="{4A16075A-EB1E-4CFB-A526-0959C53D6DCE}" type="parTrans" cxnId="{E128878C-18ED-48F2-860F-2945BEC5CB89}">
      <dgm:prSet/>
      <dgm:spPr/>
      <dgm:t>
        <a:bodyPr/>
        <a:lstStyle/>
        <a:p>
          <a:endParaRPr lang="pl-PL"/>
        </a:p>
      </dgm:t>
    </dgm:pt>
    <dgm:pt modelId="{13E336A0-DAAE-4DE6-8529-B26E87017D2C}" type="sibTrans" cxnId="{E128878C-18ED-48F2-860F-2945BEC5CB89}">
      <dgm:prSet/>
      <dgm:spPr/>
      <dgm:t>
        <a:bodyPr/>
        <a:lstStyle/>
        <a:p>
          <a:endParaRPr lang="pl-PL"/>
        </a:p>
      </dgm:t>
    </dgm:pt>
    <dgm:pt modelId="{0F255370-B377-498B-9562-5DE37777199D}">
      <dgm:prSet phldrT="[Tekst]"/>
      <dgm:spPr/>
      <dgm:t>
        <a:bodyPr/>
        <a:lstStyle/>
        <a:p>
          <a:r>
            <a:rPr lang="pl-PL" dirty="0" smtClean="0">
              <a:solidFill>
                <a:schemeClr val="tx1"/>
              </a:solidFill>
            </a:rPr>
            <a:t>Kompetencje  interpersonalne, społeczne i obywatelskie</a:t>
          </a:r>
          <a:endParaRPr lang="pl-PL" dirty="0">
            <a:solidFill>
              <a:schemeClr val="tx1"/>
            </a:solidFill>
          </a:endParaRPr>
        </a:p>
      </dgm:t>
    </dgm:pt>
    <dgm:pt modelId="{270595B3-F8C5-4D4D-9F4B-B7CB6042B9C2}" type="parTrans" cxnId="{C4B0A8D0-67FF-40F2-B0EA-66882C8C84B6}">
      <dgm:prSet/>
      <dgm:spPr/>
      <dgm:t>
        <a:bodyPr/>
        <a:lstStyle/>
        <a:p>
          <a:endParaRPr lang="pl-PL"/>
        </a:p>
      </dgm:t>
    </dgm:pt>
    <dgm:pt modelId="{EB5699D9-6DC5-420E-BCA7-2F902142A8F9}" type="sibTrans" cxnId="{C4B0A8D0-67FF-40F2-B0EA-66882C8C84B6}">
      <dgm:prSet/>
      <dgm:spPr/>
      <dgm:t>
        <a:bodyPr/>
        <a:lstStyle/>
        <a:p>
          <a:endParaRPr lang="pl-PL"/>
        </a:p>
      </dgm:t>
    </dgm:pt>
    <dgm:pt modelId="{757F7477-E042-48C4-B195-62DE2C0F7748}">
      <dgm:prSet/>
      <dgm:spPr/>
      <dgm:t>
        <a:bodyPr/>
        <a:lstStyle/>
        <a:p>
          <a:r>
            <a:rPr lang="pl-PL" dirty="0" smtClean="0">
              <a:solidFill>
                <a:schemeClr val="tx1"/>
              </a:solidFill>
            </a:rPr>
            <a:t>Umiejętność uczenia się</a:t>
          </a:r>
          <a:endParaRPr lang="pl-PL" dirty="0">
            <a:solidFill>
              <a:schemeClr val="tx1"/>
            </a:solidFill>
          </a:endParaRPr>
        </a:p>
      </dgm:t>
    </dgm:pt>
    <dgm:pt modelId="{858FB7E8-465B-4C21-8BCD-688D3105A6BF}" type="parTrans" cxnId="{54329608-190E-4C8F-9785-2AC3F8E19CD7}">
      <dgm:prSet/>
      <dgm:spPr/>
      <dgm:t>
        <a:bodyPr/>
        <a:lstStyle/>
        <a:p>
          <a:endParaRPr lang="pl-PL"/>
        </a:p>
      </dgm:t>
    </dgm:pt>
    <dgm:pt modelId="{75A19DAA-B630-4389-AC15-F1E3EB4B342A}" type="sibTrans" cxnId="{54329608-190E-4C8F-9785-2AC3F8E19CD7}">
      <dgm:prSet/>
      <dgm:spPr/>
      <dgm:t>
        <a:bodyPr/>
        <a:lstStyle/>
        <a:p>
          <a:endParaRPr lang="pl-PL"/>
        </a:p>
      </dgm:t>
    </dgm:pt>
    <dgm:pt modelId="{703B82B5-3431-439A-9DDA-E7588AD8457C}">
      <dgm:prSet/>
      <dgm:spPr/>
      <dgm:t>
        <a:bodyPr/>
        <a:lstStyle/>
        <a:p>
          <a:r>
            <a:rPr lang="pl-PL" b="1" dirty="0" smtClean="0">
              <a:solidFill>
                <a:schemeClr val="tx1"/>
              </a:solidFill>
            </a:rPr>
            <a:t>Zmysł przedsiębiorczości</a:t>
          </a:r>
          <a:endParaRPr lang="pl-PL" b="1" dirty="0">
            <a:solidFill>
              <a:schemeClr val="tx1"/>
            </a:solidFill>
          </a:endParaRPr>
        </a:p>
      </dgm:t>
    </dgm:pt>
    <dgm:pt modelId="{D67D2E24-D552-4665-B92E-9F3FADD6442E}" type="parTrans" cxnId="{A60A4413-C9EE-401A-9B78-B7E48ABFBB6C}">
      <dgm:prSet/>
      <dgm:spPr/>
      <dgm:t>
        <a:bodyPr/>
        <a:lstStyle/>
        <a:p>
          <a:endParaRPr lang="pl-PL"/>
        </a:p>
      </dgm:t>
    </dgm:pt>
    <dgm:pt modelId="{15FAB7AC-1539-493C-987F-1A386593D0F8}" type="sibTrans" cxnId="{A60A4413-C9EE-401A-9B78-B7E48ABFBB6C}">
      <dgm:prSet/>
      <dgm:spPr/>
      <dgm:t>
        <a:bodyPr/>
        <a:lstStyle/>
        <a:p>
          <a:endParaRPr lang="pl-PL"/>
        </a:p>
      </dgm:t>
    </dgm:pt>
    <dgm:pt modelId="{53F57999-95EB-4206-A502-3FE41AD0C704}">
      <dgm:prSet/>
      <dgm:spPr/>
      <dgm:t>
        <a:bodyPr/>
        <a:lstStyle/>
        <a:p>
          <a:r>
            <a:rPr lang="pl-PL" dirty="0" smtClean="0">
              <a:solidFill>
                <a:schemeClr val="tx1"/>
              </a:solidFill>
            </a:rPr>
            <a:t>Świadomość kulturowa</a:t>
          </a:r>
          <a:endParaRPr lang="pl-PL" dirty="0">
            <a:solidFill>
              <a:schemeClr val="tx1"/>
            </a:solidFill>
          </a:endParaRPr>
        </a:p>
      </dgm:t>
    </dgm:pt>
    <dgm:pt modelId="{1FA3EAF6-C13B-4DC1-8FC1-19D1C0544299}" type="parTrans" cxnId="{DF42A89E-5321-4EBE-BA46-C22458E95562}">
      <dgm:prSet/>
      <dgm:spPr/>
      <dgm:t>
        <a:bodyPr/>
        <a:lstStyle/>
        <a:p>
          <a:endParaRPr lang="pl-PL"/>
        </a:p>
      </dgm:t>
    </dgm:pt>
    <dgm:pt modelId="{81B713D6-75E1-453B-97DB-EB6406927F7E}" type="sibTrans" cxnId="{DF42A89E-5321-4EBE-BA46-C22458E95562}">
      <dgm:prSet/>
      <dgm:spPr/>
      <dgm:t>
        <a:bodyPr/>
        <a:lstStyle/>
        <a:p>
          <a:endParaRPr lang="pl-PL"/>
        </a:p>
      </dgm:t>
    </dgm:pt>
    <dgm:pt modelId="{14A4C261-A63D-47B5-B8B2-C3C72ACA7765}" type="pres">
      <dgm:prSet presAssocID="{A8CB00D3-4F38-400C-B060-865466D9133F}" presName="linearFlow" presStyleCnt="0">
        <dgm:presLayoutVars>
          <dgm:dir/>
          <dgm:resizeHandles val="exact"/>
        </dgm:presLayoutVars>
      </dgm:prSet>
      <dgm:spPr/>
    </dgm:pt>
    <dgm:pt modelId="{1999A9BE-44EE-421D-93F5-7796FD8209B2}" type="pres">
      <dgm:prSet presAssocID="{1404A3A5-BDDB-4755-912B-65AA91B5396A}" presName="composite" presStyleCnt="0"/>
      <dgm:spPr/>
    </dgm:pt>
    <dgm:pt modelId="{FFDE9871-B20B-4DFD-8C0E-735B487E5C97}" type="pres">
      <dgm:prSet presAssocID="{1404A3A5-BDDB-4755-912B-65AA91B5396A}" presName="imgShp" presStyleLbl="fgImgPlace1" presStyleIdx="0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pl-PL"/>
        </a:p>
      </dgm:t>
    </dgm:pt>
    <dgm:pt modelId="{83B38215-A08F-45CA-B913-CA04479A0730}" type="pres">
      <dgm:prSet presAssocID="{1404A3A5-BDDB-4755-912B-65AA91B5396A}" presName="txShp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2E66CED-E2E2-4769-81A5-7EE319CD7B30}" type="pres">
      <dgm:prSet presAssocID="{13E336A0-DAAE-4DE6-8529-B26E87017D2C}" presName="spacing" presStyleCnt="0"/>
      <dgm:spPr/>
    </dgm:pt>
    <dgm:pt modelId="{E8F2A76F-789B-4FEF-ACA2-931CC8FB605C}" type="pres">
      <dgm:prSet presAssocID="{757F7477-E042-48C4-B195-62DE2C0F7748}" presName="composite" presStyleCnt="0"/>
      <dgm:spPr/>
    </dgm:pt>
    <dgm:pt modelId="{4C4CB8DF-102B-4639-A922-993E859579BC}" type="pres">
      <dgm:prSet presAssocID="{757F7477-E042-48C4-B195-62DE2C0F7748}" presName="imgShp" presStyleLbl="fgImgPlace1" presStyleIdx="1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DCFFADAD-2514-4095-AD5F-53351F040ECB}" type="pres">
      <dgm:prSet presAssocID="{757F7477-E042-48C4-B195-62DE2C0F7748}" presName="txShp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1B662FB-1378-4AAC-9F00-E8FAF5454DAC}" type="pres">
      <dgm:prSet presAssocID="{75A19DAA-B630-4389-AC15-F1E3EB4B342A}" presName="spacing" presStyleCnt="0"/>
      <dgm:spPr/>
    </dgm:pt>
    <dgm:pt modelId="{D224A6EB-61EC-42F6-9E7C-1185A60DFEBD}" type="pres">
      <dgm:prSet presAssocID="{0F255370-B377-498B-9562-5DE37777199D}" presName="composite" presStyleCnt="0"/>
      <dgm:spPr/>
    </dgm:pt>
    <dgm:pt modelId="{FF7ABFFD-A677-4C85-A7C9-E10A9B3F9756}" type="pres">
      <dgm:prSet presAssocID="{0F255370-B377-498B-9562-5DE37777199D}" presName="imgShp" presStyleLbl="fgImgPlace1" presStyleIdx="2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9370F5B8-2471-4DDC-AAFC-FE3E1174F78B}" type="pres">
      <dgm:prSet presAssocID="{0F255370-B377-498B-9562-5DE37777199D}" presName="txShp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F69966F-619A-467E-ADA5-02EF562676A7}" type="pres">
      <dgm:prSet presAssocID="{EB5699D9-6DC5-420E-BCA7-2F902142A8F9}" presName="spacing" presStyleCnt="0"/>
      <dgm:spPr/>
    </dgm:pt>
    <dgm:pt modelId="{A42A9494-7B22-4BA3-8125-A4AC0EE6F06D}" type="pres">
      <dgm:prSet presAssocID="{703B82B5-3431-439A-9DDA-E7588AD8457C}" presName="composite" presStyleCnt="0"/>
      <dgm:spPr/>
    </dgm:pt>
    <dgm:pt modelId="{45F91ECE-656C-4F96-9762-C8D5730A637F}" type="pres">
      <dgm:prSet presAssocID="{703B82B5-3431-439A-9DDA-E7588AD8457C}" presName="imgShp" presStyleLbl="fgImgPlace1" presStyleIdx="3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542C3D3-F675-4A5B-81D6-5DAE4FB80FF0}" type="pres">
      <dgm:prSet presAssocID="{703B82B5-3431-439A-9DDA-E7588AD8457C}" presName="txShp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45F646D9-B87E-4F1B-A241-95D2E253D5DF}" type="pres">
      <dgm:prSet presAssocID="{15FAB7AC-1539-493C-987F-1A386593D0F8}" presName="spacing" presStyleCnt="0"/>
      <dgm:spPr/>
    </dgm:pt>
    <dgm:pt modelId="{47E82B70-0CD9-410D-8D83-6726399CF8E6}" type="pres">
      <dgm:prSet presAssocID="{53F57999-95EB-4206-A502-3FE41AD0C704}" presName="composite" presStyleCnt="0"/>
      <dgm:spPr/>
    </dgm:pt>
    <dgm:pt modelId="{02E4D4C9-F561-4802-9FBD-7A0BA56E82BF}" type="pres">
      <dgm:prSet presAssocID="{53F57999-95EB-4206-A502-3FE41AD0C704}" presName="imgShp" presStyleLbl="fgImgPlace1" presStyleIdx="4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5E786C83-DC94-4C7E-BF39-EA1820F9A86E}" type="pres">
      <dgm:prSet presAssocID="{53F57999-95EB-4206-A502-3FE41AD0C704}" presName="tx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8AA3ADB7-205E-456E-998F-43642142F631}" type="presOf" srcId="{53F57999-95EB-4206-A502-3FE41AD0C704}" destId="{5E786C83-DC94-4C7E-BF39-EA1820F9A86E}" srcOrd="0" destOrd="0" presId="urn:microsoft.com/office/officeart/2005/8/layout/vList3"/>
    <dgm:cxn modelId="{D01F18B7-B56A-4A5F-BA16-B75709D2E948}" type="presOf" srcId="{0F255370-B377-498B-9562-5DE37777199D}" destId="{9370F5B8-2471-4DDC-AAFC-FE3E1174F78B}" srcOrd="0" destOrd="0" presId="urn:microsoft.com/office/officeart/2005/8/layout/vList3"/>
    <dgm:cxn modelId="{A60A4413-C9EE-401A-9B78-B7E48ABFBB6C}" srcId="{A8CB00D3-4F38-400C-B060-865466D9133F}" destId="{703B82B5-3431-439A-9DDA-E7588AD8457C}" srcOrd="3" destOrd="0" parTransId="{D67D2E24-D552-4665-B92E-9F3FADD6442E}" sibTransId="{15FAB7AC-1539-493C-987F-1A386593D0F8}"/>
    <dgm:cxn modelId="{5E32908E-F206-49DA-9347-15ABA782FB87}" type="presOf" srcId="{757F7477-E042-48C4-B195-62DE2C0F7748}" destId="{DCFFADAD-2514-4095-AD5F-53351F040ECB}" srcOrd="0" destOrd="0" presId="urn:microsoft.com/office/officeart/2005/8/layout/vList3"/>
    <dgm:cxn modelId="{65E0C0EE-312B-450B-A3B7-E9582078FB67}" type="presOf" srcId="{1404A3A5-BDDB-4755-912B-65AA91B5396A}" destId="{83B38215-A08F-45CA-B913-CA04479A0730}" srcOrd="0" destOrd="0" presId="urn:microsoft.com/office/officeart/2005/8/layout/vList3"/>
    <dgm:cxn modelId="{D2F25636-C681-4A82-8E7F-F9041B826B50}" type="presOf" srcId="{A8CB00D3-4F38-400C-B060-865466D9133F}" destId="{14A4C261-A63D-47B5-B8B2-C3C72ACA7765}" srcOrd="0" destOrd="0" presId="urn:microsoft.com/office/officeart/2005/8/layout/vList3"/>
    <dgm:cxn modelId="{54329608-190E-4C8F-9785-2AC3F8E19CD7}" srcId="{A8CB00D3-4F38-400C-B060-865466D9133F}" destId="{757F7477-E042-48C4-B195-62DE2C0F7748}" srcOrd="1" destOrd="0" parTransId="{858FB7E8-465B-4C21-8BCD-688D3105A6BF}" sibTransId="{75A19DAA-B630-4389-AC15-F1E3EB4B342A}"/>
    <dgm:cxn modelId="{04D8D64F-A535-4A80-BEDA-547416DFF6EE}" type="presOf" srcId="{703B82B5-3431-439A-9DDA-E7588AD8457C}" destId="{E542C3D3-F675-4A5B-81D6-5DAE4FB80FF0}" srcOrd="0" destOrd="0" presId="urn:microsoft.com/office/officeart/2005/8/layout/vList3"/>
    <dgm:cxn modelId="{E128878C-18ED-48F2-860F-2945BEC5CB89}" srcId="{A8CB00D3-4F38-400C-B060-865466D9133F}" destId="{1404A3A5-BDDB-4755-912B-65AA91B5396A}" srcOrd="0" destOrd="0" parTransId="{4A16075A-EB1E-4CFB-A526-0959C53D6DCE}" sibTransId="{13E336A0-DAAE-4DE6-8529-B26E87017D2C}"/>
    <dgm:cxn modelId="{C4B0A8D0-67FF-40F2-B0EA-66882C8C84B6}" srcId="{A8CB00D3-4F38-400C-B060-865466D9133F}" destId="{0F255370-B377-498B-9562-5DE37777199D}" srcOrd="2" destOrd="0" parTransId="{270595B3-F8C5-4D4D-9F4B-B7CB6042B9C2}" sibTransId="{EB5699D9-6DC5-420E-BCA7-2F902142A8F9}"/>
    <dgm:cxn modelId="{DF42A89E-5321-4EBE-BA46-C22458E95562}" srcId="{A8CB00D3-4F38-400C-B060-865466D9133F}" destId="{53F57999-95EB-4206-A502-3FE41AD0C704}" srcOrd="4" destOrd="0" parTransId="{1FA3EAF6-C13B-4DC1-8FC1-19D1C0544299}" sibTransId="{81B713D6-75E1-453B-97DB-EB6406927F7E}"/>
    <dgm:cxn modelId="{2B571089-FC78-4520-9A09-0000CC70221F}" type="presParOf" srcId="{14A4C261-A63D-47B5-B8B2-C3C72ACA7765}" destId="{1999A9BE-44EE-421D-93F5-7796FD8209B2}" srcOrd="0" destOrd="0" presId="urn:microsoft.com/office/officeart/2005/8/layout/vList3"/>
    <dgm:cxn modelId="{9E555524-E30E-44B1-8C8D-692EF587E190}" type="presParOf" srcId="{1999A9BE-44EE-421D-93F5-7796FD8209B2}" destId="{FFDE9871-B20B-4DFD-8C0E-735B487E5C97}" srcOrd="0" destOrd="0" presId="urn:microsoft.com/office/officeart/2005/8/layout/vList3"/>
    <dgm:cxn modelId="{4E1C66E4-BB97-4AB9-9C68-CB34D33E2E81}" type="presParOf" srcId="{1999A9BE-44EE-421D-93F5-7796FD8209B2}" destId="{83B38215-A08F-45CA-B913-CA04479A0730}" srcOrd="1" destOrd="0" presId="urn:microsoft.com/office/officeart/2005/8/layout/vList3"/>
    <dgm:cxn modelId="{86CED566-FE14-48DB-947D-060FEF69BD0C}" type="presParOf" srcId="{14A4C261-A63D-47B5-B8B2-C3C72ACA7765}" destId="{52E66CED-E2E2-4769-81A5-7EE319CD7B30}" srcOrd="1" destOrd="0" presId="urn:microsoft.com/office/officeart/2005/8/layout/vList3"/>
    <dgm:cxn modelId="{89378FBD-867D-47E6-8122-0FFFB70E944B}" type="presParOf" srcId="{14A4C261-A63D-47B5-B8B2-C3C72ACA7765}" destId="{E8F2A76F-789B-4FEF-ACA2-931CC8FB605C}" srcOrd="2" destOrd="0" presId="urn:microsoft.com/office/officeart/2005/8/layout/vList3"/>
    <dgm:cxn modelId="{82B70D23-226E-4D66-AA70-2DA0D22E50E1}" type="presParOf" srcId="{E8F2A76F-789B-4FEF-ACA2-931CC8FB605C}" destId="{4C4CB8DF-102B-4639-A922-993E859579BC}" srcOrd="0" destOrd="0" presId="urn:microsoft.com/office/officeart/2005/8/layout/vList3"/>
    <dgm:cxn modelId="{6F8BDD74-4E12-4421-BB05-3041FB82714D}" type="presParOf" srcId="{E8F2A76F-789B-4FEF-ACA2-931CC8FB605C}" destId="{DCFFADAD-2514-4095-AD5F-53351F040ECB}" srcOrd="1" destOrd="0" presId="urn:microsoft.com/office/officeart/2005/8/layout/vList3"/>
    <dgm:cxn modelId="{5757CACB-9073-4395-A77E-164289D8FB3B}" type="presParOf" srcId="{14A4C261-A63D-47B5-B8B2-C3C72ACA7765}" destId="{E1B662FB-1378-4AAC-9F00-E8FAF5454DAC}" srcOrd="3" destOrd="0" presId="urn:microsoft.com/office/officeart/2005/8/layout/vList3"/>
    <dgm:cxn modelId="{E6D48217-B566-4E8E-97D3-959A5B2FD9FB}" type="presParOf" srcId="{14A4C261-A63D-47B5-B8B2-C3C72ACA7765}" destId="{D224A6EB-61EC-42F6-9E7C-1185A60DFEBD}" srcOrd="4" destOrd="0" presId="urn:microsoft.com/office/officeart/2005/8/layout/vList3"/>
    <dgm:cxn modelId="{C7FF3356-4E19-4BEA-975C-48B1827A3560}" type="presParOf" srcId="{D224A6EB-61EC-42F6-9E7C-1185A60DFEBD}" destId="{FF7ABFFD-A677-4C85-A7C9-E10A9B3F9756}" srcOrd="0" destOrd="0" presId="urn:microsoft.com/office/officeart/2005/8/layout/vList3"/>
    <dgm:cxn modelId="{E62C92D1-CF94-4108-A2AA-C9B5F377DF02}" type="presParOf" srcId="{D224A6EB-61EC-42F6-9E7C-1185A60DFEBD}" destId="{9370F5B8-2471-4DDC-AAFC-FE3E1174F78B}" srcOrd="1" destOrd="0" presId="urn:microsoft.com/office/officeart/2005/8/layout/vList3"/>
    <dgm:cxn modelId="{4F1E98C8-D71D-49F6-8220-B74BA51108E7}" type="presParOf" srcId="{14A4C261-A63D-47B5-B8B2-C3C72ACA7765}" destId="{FF69966F-619A-467E-ADA5-02EF562676A7}" srcOrd="5" destOrd="0" presId="urn:microsoft.com/office/officeart/2005/8/layout/vList3"/>
    <dgm:cxn modelId="{CAA8C7E1-C97F-4D4A-AC89-2B583FAA00AA}" type="presParOf" srcId="{14A4C261-A63D-47B5-B8B2-C3C72ACA7765}" destId="{A42A9494-7B22-4BA3-8125-A4AC0EE6F06D}" srcOrd="6" destOrd="0" presId="urn:microsoft.com/office/officeart/2005/8/layout/vList3"/>
    <dgm:cxn modelId="{E0CCAAD8-C599-4A8C-9CB3-41907954AE81}" type="presParOf" srcId="{A42A9494-7B22-4BA3-8125-A4AC0EE6F06D}" destId="{45F91ECE-656C-4F96-9762-C8D5730A637F}" srcOrd="0" destOrd="0" presId="urn:microsoft.com/office/officeart/2005/8/layout/vList3"/>
    <dgm:cxn modelId="{AE40ED8C-72EB-4639-8BB0-99B9D495BB7A}" type="presParOf" srcId="{A42A9494-7B22-4BA3-8125-A4AC0EE6F06D}" destId="{E542C3D3-F675-4A5B-81D6-5DAE4FB80FF0}" srcOrd="1" destOrd="0" presId="urn:microsoft.com/office/officeart/2005/8/layout/vList3"/>
    <dgm:cxn modelId="{C92380C0-2B1B-4675-9C74-6D5FA6A5F02C}" type="presParOf" srcId="{14A4C261-A63D-47B5-B8B2-C3C72ACA7765}" destId="{45F646D9-B87E-4F1B-A241-95D2E253D5DF}" srcOrd="7" destOrd="0" presId="urn:microsoft.com/office/officeart/2005/8/layout/vList3"/>
    <dgm:cxn modelId="{B995D084-EE1F-4472-B789-9A7B26CBD927}" type="presParOf" srcId="{14A4C261-A63D-47B5-B8B2-C3C72ACA7765}" destId="{47E82B70-0CD9-410D-8D83-6726399CF8E6}" srcOrd="8" destOrd="0" presId="urn:microsoft.com/office/officeart/2005/8/layout/vList3"/>
    <dgm:cxn modelId="{A484E333-FE62-4C46-83FC-29F7EC4C2832}" type="presParOf" srcId="{47E82B70-0CD9-410D-8D83-6726399CF8E6}" destId="{02E4D4C9-F561-4802-9FBD-7A0BA56E82BF}" srcOrd="0" destOrd="0" presId="urn:microsoft.com/office/officeart/2005/8/layout/vList3"/>
    <dgm:cxn modelId="{1E6BF7C3-1B3C-4CD9-AB54-26755408DB96}" type="presParOf" srcId="{47E82B70-0CD9-410D-8D83-6726399CF8E6}" destId="{5E786C83-DC94-4C7E-BF39-EA1820F9A86E}" srcOrd="1" destOrd="0" presId="urn:microsoft.com/office/officeart/2005/8/layout/vList3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F39F73F-AF29-475B-B4B6-A1D889232AAB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A4578FCD-CE57-4214-9C37-C209F3293624}">
      <dgm:prSet phldrT="[Tekst]" custT="1"/>
      <dgm:spPr/>
      <dgm:t>
        <a:bodyPr/>
        <a:lstStyle/>
        <a:p>
          <a:pPr algn="ctr"/>
          <a:r>
            <a:rPr lang="pl-PL" sz="3000" dirty="0" smtClean="0">
              <a:solidFill>
                <a:schemeClr val="tx1"/>
              </a:solidFill>
              <a:latin typeface="Calibri" pitchFamily="34" charset="0"/>
            </a:rPr>
            <a:t>Ponadto, uważamy, że istnieje kompetencja dotychczas niewymieniona wśród Kompetencji Lizbońskich, a jest nią </a:t>
          </a:r>
          <a:r>
            <a:rPr lang="pl-PL" sz="3000" b="1" dirty="0" smtClean="0">
              <a:solidFill>
                <a:schemeClr val="tx1"/>
              </a:solidFill>
              <a:latin typeface="Calibri" pitchFamily="34" charset="0"/>
            </a:rPr>
            <a:t>uniwersalna umiejętność bycia człowiekiem</a:t>
          </a:r>
          <a:r>
            <a:rPr lang="pl-PL" sz="3000" dirty="0" smtClean="0">
              <a:solidFill>
                <a:schemeClr val="tx1"/>
              </a:solidFill>
              <a:latin typeface="Calibri" pitchFamily="34" charset="0"/>
            </a:rPr>
            <a:t>. Nazwaliśmy tę kompetencję </a:t>
          </a:r>
        </a:p>
        <a:p>
          <a:pPr algn="ctr"/>
          <a:r>
            <a:rPr lang="pl-PL" sz="3000" b="1" dirty="0" smtClean="0">
              <a:solidFill>
                <a:schemeClr val="tx1"/>
              </a:solidFill>
              <a:latin typeface="Calibri" pitchFamily="34" charset="0"/>
            </a:rPr>
            <a:t>„Wszystko to i jeszcze więcej"</a:t>
          </a:r>
          <a:r>
            <a:rPr lang="pl-PL" sz="3000" dirty="0" smtClean="0">
              <a:solidFill>
                <a:schemeClr val="tx1"/>
              </a:solidFill>
              <a:latin typeface="Calibri" pitchFamily="34" charset="0"/>
            </a:rPr>
            <a:t> i włączyliśmy ją do dyskusji na temat wyników badań</a:t>
          </a:r>
          <a:r>
            <a:rPr lang="pl-PL" sz="1700" dirty="0" smtClean="0">
              <a:solidFill>
                <a:schemeClr val="tx1"/>
              </a:solidFill>
            </a:rPr>
            <a:t>.</a:t>
          </a:r>
          <a:endParaRPr lang="pl-PL" sz="1700" dirty="0">
            <a:solidFill>
              <a:schemeClr val="tx1"/>
            </a:solidFill>
          </a:endParaRPr>
        </a:p>
      </dgm:t>
    </dgm:pt>
    <dgm:pt modelId="{6BA1ECB0-9C7E-4F79-B553-9E58FEDEEEC5}" type="parTrans" cxnId="{2A4BC13C-705E-445E-924F-6312A76BAF17}">
      <dgm:prSet/>
      <dgm:spPr/>
      <dgm:t>
        <a:bodyPr/>
        <a:lstStyle/>
        <a:p>
          <a:endParaRPr lang="pl-PL"/>
        </a:p>
      </dgm:t>
    </dgm:pt>
    <dgm:pt modelId="{15230F8A-9731-4CC6-B2C5-3F229F1A25C3}" type="sibTrans" cxnId="{2A4BC13C-705E-445E-924F-6312A76BAF17}">
      <dgm:prSet/>
      <dgm:spPr/>
      <dgm:t>
        <a:bodyPr/>
        <a:lstStyle/>
        <a:p>
          <a:endParaRPr lang="pl-PL"/>
        </a:p>
      </dgm:t>
    </dgm:pt>
    <dgm:pt modelId="{F4345729-7B93-43BD-88A5-E40ED6BAB1F3}">
      <dgm:prSet phldrT="[Tekst]" custT="1"/>
      <dgm:spPr/>
      <dgm:t>
        <a:bodyPr/>
        <a:lstStyle/>
        <a:p>
          <a:r>
            <a:rPr lang="pl-PL" sz="2400" dirty="0" smtClean="0">
              <a:solidFill>
                <a:schemeClr val="tx1"/>
              </a:solidFill>
            </a:rPr>
            <a:t>Powyższa szóstka przedstawia życiowe umiejętności i kompetencje niezbędne dla rozwoju osobistego młodych ludzi, ich przyszłego zatrudnienia i aktywnego obywatelstwa europejskiego</a:t>
          </a:r>
          <a:r>
            <a:rPr lang="pl-PL" sz="1900" dirty="0" smtClean="0">
              <a:solidFill>
                <a:schemeClr val="tx1"/>
              </a:solidFill>
            </a:rPr>
            <a:t>.</a:t>
          </a:r>
          <a:endParaRPr lang="pl-PL" sz="1900" dirty="0">
            <a:solidFill>
              <a:schemeClr val="tx1"/>
            </a:solidFill>
          </a:endParaRPr>
        </a:p>
      </dgm:t>
    </dgm:pt>
    <dgm:pt modelId="{A56B282F-59EE-4007-A061-3A7C15AFCA08}" type="parTrans" cxnId="{A5FC68E6-BAE9-4CF5-AA31-A3DEABBC1553}">
      <dgm:prSet/>
      <dgm:spPr/>
      <dgm:t>
        <a:bodyPr/>
        <a:lstStyle/>
        <a:p>
          <a:endParaRPr lang="pl-PL"/>
        </a:p>
      </dgm:t>
    </dgm:pt>
    <dgm:pt modelId="{4EE00734-AC89-4469-BD4C-83373629B930}" type="sibTrans" cxnId="{A5FC68E6-BAE9-4CF5-AA31-A3DEABBC1553}">
      <dgm:prSet/>
      <dgm:spPr/>
      <dgm:t>
        <a:bodyPr/>
        <a:lstStyle/>
        <a:p>
          <a:endParaRPr lang="pl-PL"/>
        </a:p>
      </dgm:t>
    </dgm:pt>
    <dgm:pt modelId="{48C07CFF-C4F4-4DF1-B947-455EBAB3DBD2}" type="pres">
      <dgm:prSet presAssocID="{0F39F73F-AF29-475B-B4B6-A1D889232AAB}" presName="linearFlow" presStyleCnt="0">
        <dgm:presLayoutVars>
          <dgm:dir/>
          <dgm:resizeHandles val="exact"/>
        </dgm:presLayoutVars>
      </dgm:prSet>
      <dgm:spPr/>
    </dgm:pt>
    <dgm:pt modelId="{38F8047A-52DA-4D47-B222-302168552792}" type="pres">
      <dgm:prSet presAssocID="{A4578FCD-CE57-4214-9C37-C209F3293624}" presName="composite" presStyleCnt="0"/>
      <dgm:spPr/>
    </dgm:pt>
    <dgm:pt modelId="{3352D514-FC7A-4A3C-97B1-767E5043F6DF}" type="pres">
      <dgm:prSet presAssocID="{A4578FCD-CE57-4214-9C37-C209F3293624}" presName="imgShp" presStyleLbl="fgImgPlace1" presStyleIdx="0" presStyleCnt="2" custScaleX="62833" custScaleY="87291" custLinFactNeighborX="-36209" custLinFactNeighborY="-532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pl-PL"/>
        </a:p>
      </dgm:t>
    </dgm:pt>
    <dgm:pt modelId="{0BA9EA5B-C3E0-4568-BCE2-C1D7EB4B72B4}" type="pres">
      <dgm:prSet presAssocID="{A4578FCD-CE57-4214-9C37-C209F3293624}" presName="txShp" presStyleLbl="node1" presStyleIdx="0" presStyleCnt="2" custScaleX="147300" custScaleY="129567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0F7E0E7-E975-474F-849B-1DB416ACC009}" type="pres">
      <dgm:prSet presAssocID="{15230F8A-9731-4CC6-B2C5-3F229F1A25C3}" presName="spacing" presStyleCnt="0"/>
      <dgm:spPr/>
    </dgm:pt>
    <dgm:pt modelId="{102DD55A-DCD1-477B-93EF-68147568B17D}" type="pres">
      <dgm:prSet presAssocID="{F4345729-7B93-43BD-88A5-E40ED6BAB1F3}" presName="composite" presStyleCnt="0"/>
      <dgm:spPr/>
    </dgm:pt>
    <dgm:pt modelId="{E900919A-5B8A-42B6-82E1-1762E38C98D0}" type="pres">
      <dgm:prSet presAssocID="{F4345729-7B93-43BD-88A5-E40ED6BAB1F3}" presName="imgShp" presStyleLbl="fgImgPlace1" presStyleIdx="1" presStyleCnt="2" custFlipHor="1" custScaleX="40580" custScaleY="40636" custLinFactNeighborX="-47756" custLinFactNeighborY="282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BA782652-E61C-4DD9-A8A6-309EE7E2D0ED}" type="pres">
      <dgm:prSet presAssocID="{F4345729-7B93-43BD-88A5-E40ED6BAB1F3}" presName="txShp" presStyleLbl="node1" presStyleIdx="1" presStyleCnt="2" custScaleX="150376" custScaleY="5393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256661B8-08F4-4097-8BE9-5F93B47F2EC3}" type="presOf" srcId="{F4345729-7B93-43BD-88A5-E40ED6BAB1F3}" destId="{BA782652-E61C-4DD9-A8A6-309EE7E2D0ED}" srcOrd="0" destOrd="0" presId="urn:microsoft.com/office/officeart/2005/8/layout/vList3"/>
    <dgm:cxn modelId="{ECEFB72B-CC2D-4E40-9B24-50A8FB0B0501}" type="presOf" srcId="{A4578FCD-CE57-4214-9C37-C209F3293624}" destId="{0BA9EA5B-C3E0-4568-BCE2-C1D7EB4B72B4}" srcOrd="0" destOrd="0" presId="urn:microsoft.com/office/officeart/2005/8/layout/vList3"/>
    <dgm:cxn modelId="{2A4BC13C-705E-445E-924F-6312A76BAF17}" srcId="{0F39F73F-AF29-475B-B4B6-A1D889232AAB}" destId="{A4578FCD-CE57-4214-9C37-C209F3293624}" srcOrd="0" destOrd="0" parTransId="{6BA1ECB0-9C7E-4F79-B553-9E58FEDEEEC5}" sibTransId="{15230F8A-9731-4CC6-B2C5-3F229F1A25C3}"/>
    <dgm:cxn modelId="{4D40B555-F2BD-451E-9B7D-318027B16447}" type="presOf" srcId="{0F39F73F-AF29-475B-B4B6-A1D889232AAB}" destId="{48C07CFF-C4F4-4DF1-B947-455EBAB3DBD2}" srcOrd="0" destOrd="0" presId="urn:microsoft.com/office/officeart/2005/8/layout/vList3"/>
    <dgm:cxn modelId="{A5FC68E6-BAE9-4CF5-AA31-A3DEABBC1553}" srcId="{0F39F73F-AF29-475B-B4B6-A1D889232AAB}" destId="{F4345729-7B93-43BD-88A5-E40ED6BAB1F3}" srcOrd="1" destOrd="0" parTransId="{A56B282F-59EE-4007-A061-3A7C15AFCA08}" sibTransId="{4EE00734-AC89-4469-BD4C-83373629B930}"/>
    <dgm:cxn modelId="{4ED23196-E29E-4EF7-9FE3-D8B5E91E26C5}" type="presParOf" srcId="{48C07CFF-C4F4-4DF1-B947-455EBAB3DBD2}" destId="{38F8047A-52DA-4D47-B222-302168552792}" srcOrd="0" destOrd="0" presId="urn:microsoft.com/office/officeart/2005/8/layout/vList3"/>
    <dgm:cxn modelId="{50F26F28-CE26-4189-AB8C-6F72C7775717}" type="presParOf" srcId="{38F8047A-52DA-4D47-B222-302168552792}" destId="{3352D514-FC7A-4A3C-97B1-767E5043F6DF}" srcOrd="0" destOrd="0" presId="urn:microsoft.com/office/officeart/2005/8/layout/vList3"/>
    <dgm:cxn modelId="{C91D6B7A-7EB7-40FE-B0BE-DD6F12844891}" type="presParOf" srcId="{38F8047A-52DA-4D47-B222-302168552792}" destId="{0BA9EA5B-C3E0-4568-BCE2-C1D7EB4B72B4}" srcOrd="1" destOrd="0" presId="urn:microsoft.com/office/officeart/2005/8/layout/vList3"/>
    <dgm:cxn modelId="{71AEA41C-4C77-4903-A895-BC0308DE95C2}" type="presParOf" srcId="{48C07CFF-C4F4-4DF1-B947-455EBAB3DBD2}" destId="{60F7E0E7-E975-474F-849B-1DB416ACC009}" srcOrd="1" destOrd="0" presId="urn:microsoft.com/office/officeart/2005/8/layout/vList3"/>
    <dgm:cxn modelId="{68179FB9-0641-4639-A358-4B09F4AB4386}" type="presParOf" srcId="{48C07CFF-C4F4-4DF1-B947-455EBAB3DBD2}" destId="{102DD55A-DCD1-477B-93EF-68147568B17D}" srcOrd="2" destOrd="0" presId="urn:microsoft.com/office/officeart/2005/8/layout/vList3"/>
    <dgm:cxn modelId="{9E10FC0B-96EE-40E6-9319-2F9648D2FDD0}" type="presParOf" srcId="{102DD55A-DCD1-477B-93EF-68147568B17D}" destId="{E900919A-5B8A-42B6-82E1-1762E38C98D0}" srcOrd="0" destOrd="0" presId="urn:microsoft.com/office/officeart/2005/8/layout/vList3"/>
    <dgm:cxn modelId="{0CED173D-16CD-4FE1-A280-E5607CC05DF2}" type="presParOf" srcId="{102DD55A-DCD1-477B-93EF-68147568B17D}" destId="{BA782652-E61C-4DD9-A8A6-309EE7E2D0ED}" srcOrd="1" destOrd="0" presId="urn:microsoft.com/office/officeart/2005/8/layout/vList3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F5856A1-FE89-4C0C-A11A-ECDE80B3EDC9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C9E2AAED-4316-4A3C-B4BB-510D1FFF43B6}">
      <dgm:prSet phldrT="[Tekst]" custT="1"/>
      <dgm:spPr/>
      <dgm:t>
        <a:bodyPr/>
        <a:lstStyle/>
        <a:p>
          <a:r>
            <a:rPr lang="pl-PL" sz="2600" b="1" i="1" dirty="0" smtClean="0">
              <a:solidFill>
                <a:schemeClr val="tx1"/>
              </a:solidFill>
            </a:rPr>
            <a:t>Kultura</a:t>
          </a:r>
          <a:r>
            <a:rPr lang="en-US" sz="2600" dirty="0" smtClean="0">
              <a:solidFill>
                <a:schemeClr val="tx1"/>
              </a:solidFill>
            </a:rPr>
            <a:t> </a:t>
          </a:r>
          <a:endParaRPr lang="pl-PL" sz="2600" dirty="0">
            <a:solidFill>
              <a:schemeClr val="tx1"/>
            </a:solidFill>
          </a:endParaRPr>
        </a:p>
      </dgm:t>
    </dgm:pt>
    <dgm:pt modelId="{FC748C31-E8D4-46A5-80B3-0A6F7F492596}" type="parTrans" cxnId="{ED0FEAB2-AD0D-43E0-952F-6E36D43B7A79}">
      <dgm:prSet/>
      <dgm:spPr/>
      <dgm:t>
        <a:bodyPr/>
        <a:lstStyle/>
        <a:p>
          <a:endParaRPr lang="pl-PL"/>
        </a:p>
      </dgm:t>
    </dgm:pt>
    <dgm:pt modelId="{D350DB1A-E0DE-4F71-A7BC-B3D4C04236B5}" type="sibTrans" cxnId="{ED0FEAB2-AD0D-43E0-952F-6E36D43B7A79}">
      <dgm:prSet/>
      <dgm:spPr/>
      <dgm:t>
        <a:bodyPr/>
        <a:lstStyle/>
        <a:p>
          <a:endParaRPr lang="pl-PL"/>
        </a:p>
      </dgm:t>
    </dgm:pt>
    <dgm:pt modelId="{B965C001-E29C-41B3-BD02-A467BC8E5154}">
      <dgm:prSet phldrT="[Tekst]"/>
      <dgm:spPr/>
      <dgm:t>
        <a:bodyPr/>
        <a:lstStyle/>
        <a:p>
          <a:r>
            <a:rPr lang="pl-PL" dirty="0" smtClean="0">
              <a:solidFill>
                <a:schemeClr val="tx1"/>
              </a:solidFill>
            </a:rPr>
            <a:t>dwanaście krajów, niektóre bardzo zróżnicowane etnicznie</a:t>
          </a:r>
          <a:endParaRPr lang="pl-PL" dirty="0">
            <a:solidFill>
              <a:schemeClr val="tx1"/>
            </a:solidFill>
          </a:endParaRPr>
        </a:p>
      </dgm:t>
    </dgm:pt>
    <dgm:pt modelId="{15A52771-6A1E-4864-87B7-484D44DB3B78}" type="parTrans" cxnId="{002047A3-0895-44BA-B6E3-53D791951F82}">
      <dgm:prSet/>
      <dgm:spPr/>
      <dgm:t>
        <a:bodyPr/>
        <a:lstStyle/>
        <a:p>
          <a:endParaRPr lang="pl-PL"/>
        </a:p>
      </dgm:t>
    </dgm:pt>
    <dgm:pt modelId="{35E0314F-FFD4-44FF-BA03-2D83D63252E0}" type="sibTrans" cxnId="{002047A3-0895-44BA-B6E3-53D791951F82}">
      <dgm:prSet/>
      <dgm:spPr/>
      <dgm:t>
        <a:bodyPr/>
        <a:lstStyle/>
        <a:p>
          <a:endParaRPr lang="pl-PL"/>
        </a:p>
      </dgm:t>
    </dgm:pt>
    <dgm:pt modelId="{7DAFBB67-CAF6-42F4-ADB7-A8A1EBF53947}">
      <dgm:prSet phldrT="[Tekst]" custT="1"/>
      <dgm:spPr/>
      <dgm:t>
        <a:bodyPr/>
        <a:lstStyle/>
        <a:p>
          <a:r>
            <a:rPr lang="pl-PL" sz="1800" b="1" i="1" dirty="0" smtClean="0">
              <a:solidFill>
                <a:schemeClr val="tx1"/>
              </a:solidFill>
            </a:rPr>
            <a:t>Typy edukacyjnych oddziaływań </a:t>
          </a:r>
          <a:r>
            <a:rPr lang="pl-PL" sz="1800" b="1" i="1" dirty="0" err="1" smtClean="0">
              <a:solidFill>
                <a:schemeClr val="tx1"/>
              </a:solidFill>
            </a:rPr>
            <a:t>dramowych</a:t>
          </a:r>
          <a:endParaRPr lang="pl-PL" sz="1800" dirty="0">
            <a:solidFill>
              <a:schemeClr val="tx1"/>
            </a:solidFill>
          </a:endParaRPr>
        </a:p>
      </dgm:t>
    </dgm:pt>
    <dgm:pt modelId="{3F017AB2-5FE3-4B90-B4D6-72124A183427}" type="parTrans" cxnId="{5D891767-DAAE-452F-A854-C72DA639C45E}">
      <dgm:prSet/>
      <dgm:spPr/>
      <dgm:t>
        <a:bodyPr/>
        <a:lstStyle/>
        <a:p>
          <a:endParaRPr lang="pl-PL"/>
        </a:p>
      </dgm:t>
    </dgm:pt>
    <dgm:pt modelId="{F98C9C41-F92C-49F6-A84D-E7C6F78476E7}" type="sibTrans" cxnId="{5D891767-DAAE-452F-A854-C72DA639C45E}">
      <dgm:prSet/>
      <dgm:spPr/>
      <dgm:t>
        <a:bodyPr/>
        <a:lstStyle/>
        <a:p>
          <a:endParaRPr lang="pl-PL"/>
        </a:p>
      </dgm:t>
    </dgm:pt>
    <dgm:pt modelId="{7740DFD7-6471-4FC9-A474-67961137B025}">
      <dgm:prSet phldrT="[Tekst]"/>
      <dgm:spPr/>
      <dgm:t>
        <a:bodyPr/>
        <a:lstStyle/>
        <a:p>
          <a:r>
            <a:rPr lang="pl-PL" dirty="0" smtClean="0">
              <a:solidFill>
                <a:schemeClr val="tx1"/>
              </a:solidFill>
            </a:rPr>
            <a:t>jednorazowe zajęcia dramy</a:t>
          </a:r>
          <a:r>
            <a:rPr lang="en-US" dirty="0" smtClean="0">
              <a:solidFill>
                <a:schemeClr val="tx1"/>
              </a:solidFill>
            </a:rPr>
            <a:t>,</a:t>
          </a:r>
          <a:endParaRPr lang="pl-PL" dirty="0">
            <a:solidFill>
              <a:schemeClr val="tx1"/>
            </a:solidFill>
          </a:endParaRPr>
        </a:p>
      </dgm:t>
    </dgm:pt>
    <dgm:pt modelId="{E41AC791-268E-4A55-9104-80E26894C3F9}" type="parTrans" cxnId="{CD12BCC6-F2E9-4BF3-A74A-4C89916B2326}">
      <dgm:prSet/>
      <dgm:spPr/>
      <dgm:t>
        <a:bodyPr/>
        <a:lstStyle/>
        <a:p>
          <a:endParaRPr lang="pl-PL"/>
        </a:p>
      </dgm:t>
    </dgm:pt>
    <dgm:pt modelId="{A4945B72-68B0-47B2-9921-99BEBC9E0965}" type="sibTrans" cxnId="{CD12BCC6-F2E9-4BF3-A74A-4C89916B2326}">
      <dgm:prSet/>
      <dgm:spPr/>
      <dgm:t>
        <a:bodyPr/>
        <a:lstStyle/>
        <a:p>
          <a:endParaRPr lang="pl-PL"/>
        </a:p>
      </dgm:t>
    </dgm:pt>
    <dgm:pt modelId="{4DD39D58-DD26-4719-BE80-AD356C9BAED7}">
      <dgm:prSet phldrT="[Tekst]"/>
      <dgm:spPr/>
      <dgm:t>
        <a:bodyPr/>
        <a:lstStyle/>
        <a:p>
          <a:r>
            <a:rPr lang="pl-PL" dirty="0" smtClean="0">
              <a:solidFill>
                <a:schemeClr val="tx1"/>
              </a:solidFill>
            </a:rPr>
            <a:t>regularne zajęcia dramy, min. 10 spotkań w ciągu 4 miesięcy 	np. grupa młodzieży przygotowująca przedstawienie,</a:t>
          </a:r>
          <a:endParaRPr lang="pl-PL" dirty="0">
            <a:solidFill>
              <a:schemeClr val="tx1"/>
            </a:solidFill>
          </a:endParaRPr>
        </a:p>
      </dgm:t>
    </dgm:pt>
    <dgm:pt modelId="{5617A9FE-8E5D-4DAD-A03C-5D92D49AD680}" type="parTrans" cxnId="{DCEA1386-2437-4881-A7BE-30A6B0F1D60C}">
      <dgm:prSet/>
      <dgm:spPr/>
      <dgm:t>
        <a:bodyPr/>
        <a:lstStyle/>
        <a:p>
          <a:endParaRPr lang="pl-PL"/>
        </a:p>
      </dgm:t>
    </dgm:pt>
    <dgm:pt modelId="{0F9A9FF1-99EC-4BDA-A19F-9161D6BBAA97}" type="sibTrans" cxnId="{DCEA1386-2437-4881-A7BE-30A6B0F1D60C}">
      <dgm:prSet/>
      <dgm:spPr/>
      <dgm:t>
        <a:bodyPr/>
        <a:lstStyle/>
        <a:p>
          <a:endParaRPr lang="pl-PL"/>
        </a:p>
      </dgm:t>
    </dgm:pt>
    <dgm:pt modelId="{AE1AC093-D999-4A0A-BC01-708110F6F8AD}">
      <dgm:prSet phldrT="[Tekst]" custT="1"/>
      <dgm:spPr/>
      <dgm:t>
        <a:bodyPr/>
        <a:lstStyle/>
        <a:p>
          <a:r>
            <a:rPr lang="pl-PL" sz="2600" b="1" i="1" dirty="0" smtClean="0">
              <a:solidFill>
                <a:schemeClr val="tx1"/>
              </a:solidFill>
            </a:rPr>
            <a:t>Czas</a:t>
          </a:r>
          <a:endParaRPr lang="pl-PL" sz="2600" dirty="0">
            <a:solidFill>
              <a:schemeClr val="tx1"/>
            </a:solidFill>
          </a:endParaRPr>
        </a:p>
      </dgm:t>
    </dgm:pt>
    <dgm:pt modelId="{F4DE3651-53EB-49B3-BA7D-2FD2FC608265}" type="parTrans" cxnId="{E6465429-C334-4C15-A609-4DA3A8EC99AD}">
      <dgm:prSet/>
      <dgm:spPr/>
      <dgm:t>
        <a:bodyPr/>
        <a:lstStyle/>
        <a:p>
          <a:endParaRPr lang="pl-PL"/>
        </a:p>
      </dgm:t>
    </dgm:pt>
    <dgm:pt modelId="{EDFC8439-6099-44E6-AD35-45455260FFF6}" type="sibTrans" cxnId="{E6465429-C334-4C15-A609-4DA3A8EC99AD}">
      <dgm:prSet/>
      <dgm:spPr/>
      <dgm:t>
        <a:bodyPr/>
        <a:lstStyle/>
        <a:p>
          <a:endParaRPr lang="pl-PL"/>
        </a:p>
      </dgm:t>
    </dgm:pt>
    <dgm:pt modelId="{9B5C263F-7D37-4DD4-9835-E6D1FF8A1A19}">
      <dgm:prSet phldrT="[Teks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4</a:t>
          </a:r>
          <a:r>
            <a:rPr lang="pl-PL" dirty="0" smtClean="0">
              <a:solidFill>
                <a:schemeClr val="tx1"/>
              </a:solidFill>
            </a:rPr>
            <a:t> miesiące- grupy z regularnymi zajęciami dramy, </a:t>
          </a:r>
          <a:endParaRPr lang="pl-PL" dirty="0">
            <a:solidFill>
              <a:schemeClr val="tx1"/>
            </a:solidFill>
          </a:endParaRPr>
        </a:p>
      </dgm:t>
    </dgm:pt>
    <dgm:pt modelId="{008F2119-5B87-41EA-BFFC-E0048254D37B}" type="parTrans" cxnId="{7C3D37F3-6650-4261-A119-7724743084CF}">
      <dgm:prSet/>
      <dgm:spPr/>
      <dgm:t>
        <a:bodyPr/>
        <a:lstStyle/>
        <a:p>
          <a:endParaRPr lang="pl-PL"/>
        </a:p>
      </dgm:t>
    </dgm:pt>
    <dgm:pt modelId="{0F49888C-352F-4407-AE59-AB81C9058BE2}" type="sibTrans" cxnId="{7C3D37F3-6650-4261-A119-7724743084CF}">
      <dgm:prSet/>
      <dgm:spPr/>
      <dgm:t>
        <a:bodyPr/>
        <a:lstStyle/>
        <a:p>
          <a:endParaRPr lang="pl-PL"/>
        </a:p>
      </dgm:t>
    </dgm:pt>
    <dgm:pt modelId="{CE5518A7-581F-4E90-984E-936A8F25F1B1}">
      <dgm:prSet phldrT="[Tekst]"/>
      <dgm:spPr/>
      <dgm:t>
        <a:bodyPr/>
        <a:lstStyle/>
        <a:p>
          <a:r>
            <a:rPr lang="pl-PL" dirty="0" smtClean="0">
              <a:solidFill>
                <a:schemeClr val="tx1"/>
              </a:solidFill>
            </a:rPr>
            <a:t>brak zajęć dramy (grupy kontrolne).</a:t>
          </a:r>
          <a:endParaRPr lang="pl-PL" dirty="0">
            <a:solidFill>
              <a:schemeClr val="tx1"/>
            </a:solidFill>
          </a:endParaRPr>
        </a:p>
      </dgm:t>
    </dgm:pt>
    <dgm:pt modelId="{ABAA2414-9A3D-4F97-A7AD-A588ADD48D31}" type="parTrans" cxnId="{B7BBB949-5F68-47C0-BA15-C4C59947682F}">
      <dgm:prSet/>
      <dgm:spPr/>
      <dgm:t>
        <a:bodyPr/>
        <a:lstStyle/>
        <a:p>
          <a:endParaRPr lang="pl-PL"/>
        </a:p>
      </dgm:t>
    </dgm:pt>
    <dgm:pt modelId="{8EA32922-1FFD-42C8-BADC-201E71164822}" type="sibTrans" cxnId="{B7BBB949-5F68-47C0-BA15-C4C59947682F}">
      <dgm:prSet/>
      <dgm:spPr/>
      <dgm:t>
        <a:bodyPr/>
        <a:lstStyle/>
        <a:p>
          <a:endParaRPr lang="pl-PL"/>
        </a:p>
      </dgm:t>
    </dgm:pt>
    <dgm:pt modelId="{E4D0F987-678B-497F-A0C7-B1F4663781AC}">
      <dgm:prSet/>
      <dgm:spPr/>
      <dgm:t>
        <a:bodyPr/>
        <a:lstStyle/>
        <a:p>
          <a:r>
            <a:rPr lang="pl-PL" dirty="0" smtClean="0">
              <a:solidFill>
                <a:schemeClr val="tx1"/>
              </a:solidFill>
            </a:rPr>
            <a:t>1 miesiąc- grupy z jednorazową dramą.</a:t>
          </a:r>
        </a:p>
      </dgm:t>
    </dgm:pt>
    <dgm:pt modelId="{A0591D26-F3B5-4E3A-A3D2-2B1F82E21CB3}" type="parTrans" cxnId="{DEF655F4-A8F5-4DBC-896B-C56CB0CE2DEE}">
      <dgm:prSet/>
      <dgm:spPr/>
      <dgm:t>
        <a:bodyPr/>
        <a:lstStyle/>
        <a:p>
          <a:endParaRPr lang="pl-PL"/>
        </a:p>
      </dgm:t>
    </dgm:pt>
    <dgm:pt modelId="{410004D8-9BED-4DD5-9155-433AD63D5FD0}" type="sibTrans" cxnId="{DEF655F4-A8F5-4DBC-896B-C56CB0CE2DEE}">
      <dgm:prSet/>
      <dgm:spPr/>
      <dgm:t>
        <a:bodyPr/>
        <a:lstStyle/>
        <a:p>
          <a:endParaRPr lang="pl-PL"/>
        </a:p>
      </dgm:t>
    </dgm:pt>
    <dgm:pt modelId="{92C7E784-7C0C-44D5-ACDE-F3111E2F8259}" type="pres">
      <dgm:prSet presAssocID="{9F5856A1-FE89-4C0C-A11A-ECDE80B3EDC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B46E5807-0C1F-49B6-B14C-75FFD56B06B0}" type="pres">
      <dgm:prSet presAssocID="{C9E2AAED-4316-4A3C-B4BB-510D1FFF43B6}" presName="parentLin" presStyleCnt="0"/>
      <dgm:spPr/>
    </dgm:pt>
    <dgm:pt modelId="{C1A96EEB-73E4-4E1B-A0A6-EBE5727B19EE}" type="pres">
      <dgm:prSet presAssocID="{C9E2AAED-4316-4A3C-B4BB-510D1FFF43B6}" presName="parentLeftMargin" presStyleLbl="node1" presStyleIdx="0" presStyleCnt="3"/>
      <dgm:spPr/>
      <dgm:t>
        <a:bodyPr/>
        <a:lstStyle/>
        <a:p>
          <a:endParaRPr lang="pl-PL"/>
        </a:p>
      </dgm:t>
    </dgm:pt>
    <dgm:pt modelId="{11F77A3C-8EF0-46EB-A41E-3705621F1D74}" type="pres">
      <dgm:prSet presAssocID="{C9E2AAED-4316-4A3C-B4BB-510D1FFF43B6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A05E310-73B5-4209-97E7-AF3313D36AA3}" type="pres">
      <dgm:prSet presAssocID="{C9E2AAED-4316-4A3C-B4BB-510D1FFF43B6}" presName="negativeSpace" presStyleCnt="0"/>
      <dgm:spPr/>
    </dgm:pt>
    <dgm:pt modelId="{9C3BDDA2-6261-4BEA-83B3-D42D477A8AC6}" type="pres">
      <dgm:prSet presAssocID="{C9E2AAED-4316-4A3C-B4BB-510D1FFF43B6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FB9ED98-DFDA-4FBD-AF7C-A504631D6479}" type="pres">
      <dgm:prSet presAssocID="{D350DB1A-E0DE-4F71-A7BC-B3D4C04236B5}" presName="spaceBetweenRectangles" presStyleCnt="0"/>
      <dgm:spPr/>
    </dgm:pt>
    <dgm:pt modelId="{A89DF066-98C5-49C8-8EE7-A5694C1D5134}" type="pres">
      <dgm:prSet presAssocID="{7DAFBB67-CAF6-42F4-ADB7-A8A1EBF53947}" presName="parentLin" presStyleCnt="0"/>
      <dgm:spPr/>
    </dgm:pt>
    <dgm:pt modelId="{C0C64472-C7C8-43E7-A2A2-C87B77C1B19F}" type="pres">
      <dgm:prSet presAssocID="{7DAFBB67-CAF6-42F4-ADB7-A8A1EBF53947}" presName="parentLeftMargin" presStyleLbl="node1" presStyleIdx="0" presStyleCnt="3"/>
      <dgm:spPr/>
      <dgm:t>
        <a:bodyPr/>
        <a:lstStyle/>
        <a:p>
          <a:endParaRPr lang="pl-PL"/>
        </a:p>
      </dgm:t>
    </dgm:pt>
    <dgm:pt modelId="{A402AF7F-DA66-4B94-974A-C625EE69CAC3}" type="pres">
      <dgm:prSet presAssocID="{7DAFBB67-CAF6-42F4-ADB7-A8A1EBF53947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CEBD45D-87CF-4FC6-9EE0-9C4E98B58253}" type="pres">
      <dgm:prSet presAssocID="{7DAFBB67-CAF6-42F4-ADB7-A8A1EBF53947}" presName="negativeSpace" presStyleCnt="0"/>
      <dgm:spPr/>
    </dgm:pt>
    <dgm:pt modelId="{2C4CA9F5-24F6-4495-9DD4-02A6A9391309}" type="pres">
      <dgm:prSet presAssocID="{7DAFBB67-CAF6-42F4-ADB7-A8A1EBF53947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BF94744-C062-4C87-A7CD-5CCDBD257D85}" type="pres">
      <dgm:prSet presAssocID="{F98C9C41-F92C-49F6-A84D-E7C6F78476E7}" presName="spaceBetweenRectangles" presStyleCnt="0"/>
      <dgm:spPr/>
    </dgm:pt>
    <dgm:pt modelId="{91DED3C6-7872-4514-9BD9-6FDAF6F97CC1}" type="pres">
      <dgm:prSet presAssocID="{AE1AC093-D999-4A0A-BC01-708110F6F8AD}" presName="parentLin" presStyleCnt="0"/>
      <dgm:spPr/>
    </dgm:pt>
    <dgm:pt modelId="{EB3A0ABC-2DDF-4418-B628-57A37BAB3013}" type="pres">
      <dgm:prSet presAssocID="{AE1AC093-D999-4A0A-BC01-708110F6F8AD}" presName="parentLeftMargin" presStyleLbl="node1" presStyleIdx="1" presStyleCnt="3"/>
      <dgm:spPr/>
      <dgm:t>
        <a:bodyPr/>
        <a:lstStyle/>
        <a:p>
          <a:endParaRPr lang="pl-PL"/>
        </a:p>
      </dgm:t>
    </dgm:pt>
    <dgm:pt modelId="{E8900619-E352-4A14-8285-B49BA722EA6B}" type="pres">
      <dgm:prSet presAssocID="{AE1AC093-D999-4A0A-BC01-708110F6F8AD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CB9BDDE-CB41-4035-9C1A-8A8F07312188}" type="pres">
      <dgm:prSet presAssocID="{AE1AC093-D999-4A0A-BC01-708110F6F8AD}" presName="negativeSpace" presStyleCnt="0"/>
      <dgm:spPr/>
    </dgm:pt>
    <dgm:pt modelId="{D309B4E7-48B7-4617-AA93-3936827A6ADD}" type="pres">
      <dgm:prSet presAssocID="{AE1AC093-D999-4A0A-BC01-708110F6F8AD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ABF44F24-76B2-4745-8D36-8AF1866A0AD5}" type="presOf" srcId="{C9E2AAED-4316-4A3C-B4BB-510D1FFF43B6}" destId="{C1A96EEB-73E4-4E1B-A0A6-EBE5727B19EE}" srcOrd="0" destOrd="0" presId="urn:microsoft.com/office/officeart/2005/8/layout/list1"/>
    <dgm:cxn modelId="{1D6D965C-F28B-4D94-A579-F7430E414F6F}" type="presOf" srcId="{7740DFD7-6471-4FC9-A474-67961137B025}" destId="{2C4CA9F5-24F6-4495-9DD4-02A6A9391309}" srcOrd="0" destOrd="0" presId="urn:microsoft.com/office/officeart/2005/8/layout/list1"/>
    <dgm:cxn modelId="{41ACE681-F391-4488-8F0B-D4D2B61A992D}" type="presOf" srcId="{AE1AC093-D999-4A0A-BC01-708110F6F8AD}" destId="{EB3A0ABC-2DDF-4418-B628-57A37BAB3013}" srcOrd="0" destOrd="0" presId="urn:microsoft.com/office/officeart/2005/8/layout/list1"/>
    <dgm:cxn modelId="{074CC248-485D-4DAD-9588-CBABA61C1A76}" type="presOf" srcId="{B965C001-E29C-41B3-BD02-A467BC8E5154}" destId="{9C3BDDA2-6261-4BEA-83B3-D42D477A8AC6}" srcOrd="0" destOrd="0" presId="urn:microsoft.com/office/officeart/2005/8/layout/list1"/>
    <dgm:cxn modelId="{DEF655F4-A8F5-4DBC-896B-C56CB0CE2DEE}" srcId="{AE1AC093-D999-4A0A-BC01-708110F6F8AD}" destId="{E4D0F987-678B-497F-A0C7-B1F4663781AC}" srcOrd="1" destOrd="0" parTransId="{A0591D26-F3B5-4E3A-A3D2-2B1F82E21CB3}" sibTransId="{410004D8-9BED-4DD5-9155-433AD63D5FD0}"/>
    <dgm:cxn modelId="{730675B0-1E89-49AE-A285-02DCB11B4C94}" type="presOf" srcId="{C9E2AAED-4316-4A3C-B4BB-510D1FFF43B6}" destId="{11F77A3C-8EF0-46EB-A41E-3705621F1D74}" srcOrd="1" destOrd="0" presId="urn:microsoft.com/office/officeart/2005/8/layout/list1"/>
    <dgm:cxn modelId="{002047A3-0895-44BA-B6E3-53D791951F82}" srcId="{C9E2AAED-4316-4A3C-B4BB-510D1FFF43B6}" destId="{B965C001-E29C-41B3-BD02-A467BC8E5154}" srcOrd="0" destOrd="0" parTransId="{15A52771-6A1E-4864-87B7-484D44DB3B78}" sibTransId="{35E0314F-FFD4-44FF-BA03-2D83D63252E0}"/>
    <dgm:cxn modelId="{B7BBB949-5F68-47C0-BA15-C4C59947682F}" srcId="{7DAFBB67-CAF6-42F4-ADB7-A8A1EBF53947}" destId="{CE5518A7-581F-4E90-984E-936A8F25F1B1}" srcOrd="2" destOrd="0" parTransId="{ABAA2414-9A3D-4F97-A7AD-A588ADD48D31}" sibTransId="{8EA32922-1FFD-42C8-BADC-201E71164822}"/>
    <dgm:cxn modelId="{64430386-D818-4DF4-B0BC-6C73AF15CEB4}" type="presOf" srcId="{7DAFBB67-CAF6-42F4-ADB7-A8A1EBF53947}" destId="{C0C64472-C7C8-43E7-A2A2-C87B77C1B19F}" srcOrd="0" destOrd="0" presId="urn:microsoft.com/office/officeart/2005/8/layout/list1"/>
    <dgm:cxn modelId="{DCEA1386-2437-4881-A7BE-30A6B0F1D60C}" srcId="{7DAFBB67-CAF6-42F4-ADB7-A8A1EBF53947}" destId="{4DD39D58-DD26-4719-BE80-AD356C9BAED7}" srcOrd="1" destOrd="0" parTransId="{5617A9FE-8E5D-4DAD-A03C-5D92D49AD680}" sibTransId="{0F9A9FF1-99EC-4BDA-A19F-9161D6BBAA97}"/>
    <dgm:cxn modelId="{ED0FEAB2-AD0D-43E0-952F-6E36D43B7A79}" srcId="{9F5856A1-FE89-4C0C-A11A-ECDE80B3EDC9}" destId="{C9E2AAED-4316-4A3C-B4BB-510D1FFF43B6}" srcOrd="0" destOrd="0" parTransId="{FC748C31-E8D4-46A5-80B3-0A6F7F492596}" sibTransId="{D350DB1A-E0DE-4F71-A7BC-B3D4C04236B5}"/>
    <dgm:cxn modelId="{7C3D37F3-6650-4261-A119-7724743084CF}" srcId="{AE1AC093-D999-4A0A-BC01-708110F6F8AD}" destId="{9B5C263F-7D37-4DD4-9835-E6D1FF8A1A19}" srcOrd="0" destOrd="0" parTransId="{008F2119-5B87-41EA-BFFC-E0048254D37B}" sibTransId="{0F49888C-352F-4407-AE59-AB81C9058BE2}"/>
    <dgm:cxn modelId="{5D891767-DAAE-452F-A854-C72DA639C45E}" srcId="{9F5856A1-FE89-4C0C-A11A-ECDE80B3EDC9}" destId="{7DAFBB67-CAF6-42F4-ADB7-A8A1EBF53947}" srcOrd="1" destOrd="0" parTransId="{3F017AB2-5FE3-4B90-B4D6-72124A183427}" sibTransId="{F98C9C41-F92C-49F6-A84D-E7C6F78476E7}"/>
    <dgm:cxn modelId="{CD12BCC6-F2E9-4BF3-A74A-4C89916B2326}" srcId="{7DAFBB67-CAF6-42F4-ADB7-A8A1EBF53947}" destId="{7740DFD7-6471-4FC9-A474-67961137B025}" srcOrd="0" destOrd="0" parTransId="{E41AC791-268E-4A55-9104-80E26894C3F9}" sibTransId="{A4945B72-68B0-47B2-9921-99BEBC9E0965}"/>
    <dgm:cxn modelId="{75C4BCFA-A848-4839-8870-1C9D4E649A82}" type="presOf" srcId="{9B5C263F-7D37-4DD4-9835-E6D1FF8A1A19}" destId="{D309B4E7-48B7-4617-AA93-3936827A6ADD}" srcOrd="0" destOrd="0" presId="urn:microsoft.com/office/officeart/2005/8/layout/list1"/>
    <dgm:cxn modelId="{D5762453-C053-463C-9E9A-C483A15E1095}" type="presOf" srcId="{AE1AC093-D999-4A0A-BC01-708110F6F8AD}" destId="{E8900619-E352-4A14-8285-B49BA722EA6B}" srcOrd="1" destOrd="0" presId="urn:microsoft.com/office/officeart/2005/8/layout/list1"/>
    <dgm:cxn modelId="{3C8CC762-CDCF-4D9E-9CC0-09940A818C08}" type="presOf" srcId="{E4D0F987-678B-497F-A0C7-B1F4663781AC}" destId="{D309B4E7-48B7-4617-AA93-3936827A6ADD}" srcOrd="0" destOrd="1" presId="urn:microsoft.com/office/officeart/2005/8/layout/list1"/>
    <dgm:cxn modelId="{4EA14F3F-C803-4166-82EB-38E6F67CA83E}" type="presOf" srcId="{9F5856A1-FE89-4C0C-A11A-ECDE80B3EDC9}" destId="{92C7E784-7C0C-44D5-ACDE-F3111E2F8259}" srcOrd="0" destOrd="0" presId="urn:microsoft.com/office/officeart/2005/8/layout/list1"/>
    <dgm:cxn modelId="{586EF09B-0FA5-4365-9A4C-775A8C731858}" type="presOf" srcId="{4DD39D58-DD26-4719-BE80-AD356C9BAED7}" destId="{2C4CA9F5-24F6-4495-9DD4-02A6A9391309}" srcOrd="0" destOrd="1" presId="urn:microsoft.com/office/officeart/2005/8/layout/list1"/>
    <dgm:cxn modelId="{D8A2D09C-2FCE-413C-9981-5A96FA0C82CB}" type="presOf" srcId="{CE5518A7-581F-4E90-984E-936A8F25F1B1}" destId="{2C4CA9F5-24F6-4495-9DD4-02A6A9391309}" srcOrd="0" destOrd="2" presId="urn:microsoft.com/office/officeart/2005/8/layout/list1"/>
    <dgm:cxn modelId="{E6465429-C334-4C15-A609-4DA3A8EC99AD}" srcId="{9F5856A1-FE89-4C0C-A11A-ECDE80B3EDC9}" destId="{AE1AC093-D999-4A0A-BC01-708110F6F8AD}" srcOrd="2" destOrd="0" parTransId="{F4DE3651-53EB-49B3-BA7D-2FD2FC608265}" sibTransId="{EDFC8439-6099-44E6-AD35-45455260FFF6}"/>
    <dgm:cxn modelId="{53A2E356-261F-4FB4-9A48-5C41202A5C2E}" type="presOf" srcId="{7DAFBB67-CAF6-42F4-ADB7-A8A1EBF53947}" destId="{A402AF7F-DA66-4B94-974A-C625EE69CAC3}" srcOrd="1" destOrd="0" presId="urn:microsoft.com/office/officeart/2005/8/layout/list1"/>
    <dgm:cxn modelId="{4D0D61DD-94F2-45CD-9ED1-F69C4B992314}" type="presParOf" srcId="{92C7E784-7C0C-44D5-ACDE-F3111E2F8259}" destId="{B46E5807-0C1F-49B6-B14C-75FFD56B06B0}" srcOrd="0" destOrd="0" presId="urn:microsoft.com/office/officeart/2005/8/layout/list1"/>
    <dgm:cxn modelId="{CFAF8962-4778-428C-9D0C-6CCC5A9BB216}" type="presParOf" srcId="{B46E5807-0C1F-49B6-B14C-75FFD56B06B0}" destId="{C1A96EEB-73E4-4E1B-A0A6-EBE5727B19EE}" srcOrd="0" destOrd="0" presId="urn:microsoft.com/office/officeart/2005/8/layout/list1"/>
    <dgm:cxn modelId="{C198BE41-0CBB-4451-BD1B-AB80351AB5CF}" type="presParOf" srcId="{B46E5807-0C1F-49B6-B14C-75FFD56B06B0}" destId="{11F77A3C-8EF0-46EB-A41E-3705621F1D74}" srcOrd="1" destOrd="0" presId="urn:microsoft.com/office/officeart/2005/8/layout/list1"/>
    <dgm:cxn modelId="{0AF59FF1-A34F-40DB-96A9-B16602E2F2E7}" type="presParOf" srcId="{92C7E784-7C0C-44D5-ACDE-F3111E2F8259}" destId="{7A05E310-73B5-4209-97E7-AF3313D36AA3}" srcOrd="1" destOrd="0" presId="urn:microsoft.com/office/officeart/2005/8/layout/list1"/>
    <dgm:cxn modelId="{7EA91869-F7A7-43D2-996D-CF62698095D7}" type="presParOf" srcId="{92C7E784-7C0C-44D5-ACDE-F3111E2F8259}" destId="{9C3BDDA2-6261-4BEA-83B3-D42D477A8AC6}" srcOrd="2" destOrd="0" presId="urn:microsoft.com/office/officeart/2005/8/layout/list1"/>
    <dgm:cxn modelId="{CC35C818-20E4-46C5-831B-0BB37854D712}" type="presParOf" srcId="{92C7E784-7C0C-44D5-ACDE-F3111E2F8259}" destId="{DFB9ED98-DFDA-4FBD-AF7C-A504631D6479}" srcOrd="3" destOrd="0" presId="urn:microsoft.com/office/officeart/2005/8/layout/list1"/>
    <dgm:cxn modelId="{60253543-F300-41D6-AD2D-53BBED6C2CBF}" type="presParOf" srcId="{92C7E784-7C0C-44D5-ACDE-F3111E2F8259}" destId="{A89DF066-98C5-49C8-8EE7-A5694C1D5134}" srcOrd="4" destOrd="0" presId="urn:microsoft.com/office/officeart/2005/8/layout/list1"/>
    <dgm:cxn modelId="{B8A25ABF-1C68-4CF5-852F-5B17A23CE283}" type="presParOf" srcId="{A89DF066-98C5-49C8-8EE7-A5694C1D5134}" destId="{C0C64472-C7C8-43E7-A2A2-C87B77C1B19F}" srcOrd="0" destOrd="0" presId="urn:microsoft.com/office/officeart/2005/8/layout/list1"/>
    <dgm:cxn modelId="{789D56ED-BF2A-4F4B-BA8F-DCBBF35CC2CF}" type="presParOf" srcId="{A89DF066-98C5-49C8-8EE7-A5694C1D5134}" destId="{A402AF7F-DA66-4B94-974A-C625EE69CAC3}" srcOrd="1" destOrd="0" presId="urn:microsoft.com/office/officeart/2005/8/layout/list1"/>
    <dgm:cxn modelId="{F00DCDD2-C143-4DE1-94D9-376F0699E414}" type="presParOf" srcId="{92C7E784-7C0C-44D5-ACDE-F3111E2F8259}" destId="{9CEBD45D-87CF-4FC6-9EE0-9C4E98B58253}" srcOrd="5" destOrd="0" presId="urn:microsoft.com/office/officeart/2005/8/layout/list1"/>
    <dgm:cxn modelId="{448C2817-D183-4F28-980F-E5B2040A3457}" type="presParOf" srcId="{92C7E784-7C0C-44D5-ACDE-F3111E2F8259}" destId="{2C4CA9F5-24F6-4495-9DD4-02A6A9391309}" srcOrd="6" destOrd="0" presId="urn:microsoft.com/office/officeart/2005/8/layout/list1"/>
    <dgm:cxn modelId="{4A0BF84A-CDF5-46D8-8CFC-FEC9F0CAB396}" type="presParOf" srcId="{92C7E784-7C0C-44D5-ACDE-F3111E2F8259}" destId="{CBF94744-C062-4C87-A7CD-5CCDBD257D85}" srcOrd="7" destOrd="0" presId="urn:microsoft.com/office/officeart/2005/8/layout/list1"/>
    <dgm:cxn modelId="{761772A0-3CB4-49C9-B97C-406FCBB9D1A3}" type="presParOf" srcId="{92C7E784-7C0C-44D5-ACDE-F3111E2F8259}" destId="{91DED3C6-7872-4514-9BD9-6FDAF6F97CC1}" srcOrd="8" destOrd="0" presId="urn:microsoft.com/office/officeart/2005/8/layout/list1"/>
    <dgm:cxn modelId="{4FF54818-3745-4A99-BF47-9737FAF29EC4}" type="presParOf" srcId="{91DED3C6-7872-4514-9BD9-6FDAF6F97CC1}" destId="{EB3A0ABC-2DDF-4418-B628-57A37BAB3013}" srcOrd="0" destOrd="0" presId="urn:microsoft.com/office/officeart/2005/8/layout/list1"/>
    <dgm:cxn modelId="{C74283C1-25C1-4B88-B857-945C12327313}" type="presParOf" srcId="{91DED3C6-7872-4514-9BD9-6FDAF6F97CC1}" destId="{E8900619-E352-4A14-8285-B49BA722EA6B}" srcOrd="1" destOrd="0" presId="urn:microsoft.com/office/officeart/2005/8/layout/list1"/>
    <dgm:cxn modelId="{1E18B6D6-6DFE-40D7-9A00-F4A8B1B8C479}" type="presParOf" srcId="{92C7E784-7C0C-44D5-ACDE-F3111E2F8259}" destId="{CCB9BDDE-CB41-4035-9C1A-8A8F07312188}" srcOrd="9" destOrd="0" presId="urn:microsoft.com/office/officeart/2005/8/layout/list1"/>
    <dgm:cxn modelId="{CD5F0EBD-0838-4448-AA3C-1BDF2FA9AE74}" type="presParOf" srcId="{92C7E784-7C0C-44D5-ACDE-F3111E2F8259}" destId="{D309B4E7-48B7-4617-AA93-3936827A6ADD}" srcOrd="10" destOrd="0" presId="urn:microsoft.com/office/officeart/2005/8/layout/list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31CA4B0-B47E-49DC-8803-E590D9102E2E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43F6E074-F6A4-467D-B8B2-D49D55E49B79}">
      <dgm:prSet phldrT="[Tekst]"/>
      <dgm:spPr/>
      <dgm:t>
        <a:bodyPr/>
        <a:lstStyle/>
        <a:p>
          <a:r>
            <a:rPr lang="pl-PL" dirty="0" smtClean="0">
              <a:solidFill>
                <a:schemeClr val="tx1"/>
              </a:solidFill>
            </a:rPr>
            <a:t>Ilościowe</a:t>
          </a:r>
          <a:endParaRPr lang="pl-PL" dirty="0">
            <a:solidFill>
              <a:schemeClr val="tx1"/>
            </a:solidFill>
          </a:endParaRPr>
        </a:p>
      </dgm:t>
    </dgm:pt>
    <dgm:pt modelId="{3C20273C-2221-491D-96EE-8AA5129BB1A7}" type="parTrans" cxnId="{88B792B5-A315-4319-9ACD-5DFE839732ED}">
      <dgm:prSet/>
      <dgm:spPr/>
      <dgm:t>
        <a:bodyPr/>
        <a:lstStyle/>
        <a:p>
          <a:endParaRPr lang="pl-PL"/>
        </a:p>
      </dgm:t>
    </dgm:pt>
    <dgm:pt modelId="{7037A49E-F3D8-4A50-837B-F507E6FB4CE4}" type="sibTrans" cxnId="{88B792B5-A315-4319-9ACD-5DFE839732ED}">
      <dgm:prSet/>
      <dgm:spPr/>
      <dgm:t>
        <a:bodyPr/>
        <a:lstStyle/>
        <a:p>
          <a:endParaRPr lang="pl-PL"/>
        </a:p>
      </dgm:t>
    </dgm:pt>
    <dgm:pt modelId="{32557D89-665D-47FA-BCB8-468CCEFD42AB}">
      <dgm:prSet phldrT="[Tekst]"/>
      <dgm:spPr/>
      <dgm:t>
        <a:bodyPr/>
        <a:lstStyle/>
        <a:p>
          <a:r>
            <a:rPr lang="pl-PL" dirty="0" smtClean="0"/>
            <a:t>Kwestionariusz dla młodzieży </a:t>
          </a:r>
          <a:endParaRPr lang="pl-PL" dirty="0">
            <a:solidFill>
              <a:schemeClr val="tx1"/>
            </a:solidFill>
          </a:endParaRPr>
        </a:p>
      </dgm:t>
    </dgm:pt>
    <dgm:pt modelId="{3E0639D5-3814-4E48-B39A-CE345E78F11D}" type="parTrans" cxnId="{EA450E67-0FAF-45DE-BED8-8B68333BA0ED}">
      <dgm:prSet/>
      <dgm:spPr/>
      <dgm:t>
        <a:bodyPr/>
        <a:lstStyle/>
        <a:p>
          <a:endParaRPr lang="pl-PL">
            <a:solidFill>
              <a:schemeClr val="tx1"/>
            </a:solidFill>
          </a:endParaRPr>
        </a:p>
      </dgm:t>
    </dgm:pt>
    <dgm:pt modelId="{D339EC4C-E5A2-4E1D-9BF9-D1A6BE2E1238}" type="sibTrans" cxnId="{EA450E67-0FAF-45DE-BED8-8B68333BA0ED}">
      <dgm:prSet/>
      <dgm:spPr/>
      <dgm:t>
        <a:bodyPr/>
        <a:lstStyle/>
        <a:p>
          <a:endParaRPr lang="pl-PL"/>
        </a:p>
      </dgm:t>
    </dgm:pt>
    <dgm:pt modelId="{7602AC6E-AAA1-45B2-BB52-3F1616615386}">
      <dgm:prSet phldrT="[Tekst]"/>
      <dgm:spPr/>
      <dgm:t>
        <a:bodyPr/>
        <a:lstStyle/>
        <a:p>
          <a:r>
            <a:rPr lang="pl-PL" dirty="0" smtClean="0">
              <a:solidFill>
                <a:schemeClr val="tx1"/>
              </a:solidFill>
            </a:rPr>
            <a:t>Ustrukturyzowana obserwacja</a:t>
          </a:r>
          <a:endParaRPr lang="pl-PL" dirty="0">
            <a:solidFill>
              <a:schemeClr val="tx1"/>
            </a:solidFill>
          </a:endParaRPr>
        </a:p>
      </dgm:t>
    </dgm:pt>
    <dgm:pt modelId="{724C3F01-69D7-47CE-A6F7-B64FB963B49E}" type="parTrans" cxnId="{74FB21DC-A831-4BD1-8555-79B1A3B5AFE3}">
      <dgm:prSet/>
      <dgm:spPr/>
      <dgm:t>
        <a:bodyPr/>
        <a:lstStyle/>
        <a:p>
          <a:endParaRPr lang="pl-PL">
            <a:solidFill>
              <a:schemeClr val="tx1"/>
            </a:solidFill>
          </a:endParaRPr>
        </a:p>
      </dgm:t>
    </dgm:pt>
    <dgm:pt modelId="{E3617202-D2FB-41B9-B7CC-C7EC7944D95A}" type="sibTrans" cxnId="{74FB21DC-A831-4BD1-8555-79B1A3B5AFE3}">
      <dgm:prSet/>
      <dgm:spPr/>
      <dgm:t>
        <a:bodyPr/>
        <a:lstStyle/>
        <a:p>
          <a:endParaRPr lang="pl-PL"/>
        </a:p>
      </dgm:t>
    </dgm:pt>
    <dgm:pt modelId="{965074F6-F93B-4FF4-A423-0144C52315A5}">
      <dgm:prSet phldrT="[Tekst]"/>
      <dgm:spPr/>
      <dgm:t>
        <a:bodyPr/>
        <a:lstStyle/>
        <a:p>
          <a:r>
            <a:rPr lang="pl-PL" dirty="0" smtClean="0">
              <a:solidFill>
                <a:schemeClr val="tx1"/>
              </a:solidFill>
            </a:rPr>
            <a:t>Jakościowe</a:t>
          </a:r>
          <a:endParaRPr lang="pl-PL" dirty="0">
            <a:solidFill>
              <a:schemeClr val="tx1"/>
            </a:solidFill>
          </a:endParaRPr>
        </a:p>
      </dgm:t>
    </dgm:pt>
    <dgm:pt modelId="{BA44FAF1-C86D-4D15-A164-CB64046B3B71}" type="parTrans" cxnId="{FD773AD0-7273-4112-832B-6DD196816356}">
      <dgm:prSet/>
      <dgm:spPr/>
      <dgm:t>
        <a:bodyPr/>
        <a:lstStyle/>
        <a:p>
          <a:endParaRPr lang="pl-PL"/>
        </a:p>
      </dgm:t>
    </dgm:pt>
    <dgm:pt modelId="{6FFA28EE-34A7-425C-8C84-CD790D79A197}" type="sibTrans" cxnId="{FD773AD0-7273-4112-832B-6DD196816356}">
      <dgm:prSet/>
      <dgm:spPr/>
      <dgm:t>
        <a:bodyPr/>
        <a:lstStyle/>
        <a:p>
          <a:endParaRPr lang="pl-PL"/>
        </a:p>
      </dgm:t>
    </dgm:pt>
    <dgm:pt modelId="{2E14A0AE-50DF-4440-8DCE-291231269D9B}">
      <dgm:prSet phldrT="[Tekst]"/>
      <dgm:spPr/>
      <dgm:t>
        <a:bodyPr/>
        <a:lstStyle/>
        <a:p>
          <a:r>
            <a:rPr lang="pl-PL" dirty="0" smtClean="0"/>
            <a:t>ustrukturyzowane opisy programów </a:t>
          </a:r>
          <a:r>
            <a:rPr lang="pl-PL" dirty="0" err="1" smtClean="0"/>
            <a:t>dramowych</a:t>
          </a:r>
          <a:endParaRPr lang="pl-PL" dirty="0">
            <a:solidFill>
              <a:schemeClr val="tx1"/>
            </a:solidFill>
          </a:endParaRPr>
        </a:p>
      </dgm:t>
    </dgm:pt>
    <dgm:pt modelId="{7EB5E791-EFDA-4056-88E1-ABDA8D086D7E}" type="parTrans" cxnId="{4D33C79A-EEC8-438D-B16B-453734207711}">
      <dgm:prSet/>
      <dgm:spPr/>
      <dgm:t>
        <a:bodyPr/>
        <a:lstStyle/>
        <a:p>
          <a:endParaRPr lang="pl-PL">
            <a:solidFill>
              <a:schemeClr val="tx1"/>
            </a:solidFill>
          </a:endParaRPr>
        </a:p>
      </dgm:t>
    </dgm:pt>
    <dgm:pt modelId="{36826EBE-D09B-4958-9D74-EBCA722CF4DB}" type="sibTrans" cxnId="{4D33C79A-EEC8-438D-B16B-453734207711}">
      <dgm:prSet/>
      <dgm:spPr/>
      <dgm:t>
        <a:bodyPr/>
        <a:lstStyle/>
        <a:p>
          <a:endParaRPr lang="pl-PL"/>
        </a:p>
      </dgm:t>
    </dgm:pt>
    <dgm:pt modelId="{493654CA-7DAF-4AFC-B33E-6DB373551CF5}">
      <dgm:prSet phldrT="[Tekst]"/>
      <dgm:spPr/>
      <dgm:t>
        <a:bodyPr/>
        <a:lstStyle/>
        <a:p>
          <a:r>
            <a:rPr lang="pl-PL" dirty="0" smtClean="0">
              <a:solidFill>
                <a:schemeClr val="tx1"/>
              </a:solidFill>
            </a:rPr>
            <a:t>Dopełniające badania w poszczególnych krajach</a:t>
          </a:r>
          <a:endParaRPr lang="pl-PL" dirty="0">
            <a:solidFill>
              <a:schemeClr val="tx1"/>
            </a:solidFill>
          </a:endParaRPr>
        </a:p>
      </dgm:t>
    </dgm:pt>
    <dgm:pt modelId="{141D1A15-0ADF-4DE5-98CB-9812673276A8}" type="parTrans" cxnId="{20657D20-3F44-43A6-B405-8AC3EA6E3946}">
      <dgm:prSet/>
      <dgm:spPr/>
      <dgm:t>
        <a:bodyPr/>
        <a:lstStyle/>
        <a:p>
          <a:endParaRPr lang="pl-PL">
            <a:solidFill>
              <a:schemeClr val="tx1"/>
            </a:solidFill>
          </a:endParaRPr>
        </a:p>
      </dgm:t>
    </dgm:pt>
    <dgm:pt modelId="{B95A0661-9DB0-4D00-8DE8-9F80C1ABFF1A}" type="sibTrans" cxnId="{20657D20-3F44-43A6-B405-8AC3EA6E3946}">
      <dgm:prSet/>
      <dgm:spPr/>
      <dgm:t>
        <a:bodyPr/>
        <a:lstStyle/>
        <a:p>
          <a:endParaRPr lang="pl-PL"/>
        </a:p>
      </dgm:t>
    </dgm:pt>
    <dgm:pt modelId="{E03536FA-7E8B-4367-AFE9-7EE31972BB5B}">
      <dgm:prSet/>
      <dgm:spPr/>
      <dgm:t>
        <a:bodyPr/>
        <a:lstStyle/>
        <a:p>
          <a:r>
            <a:rPr lang="pl-PL" dirty="0" smtClean="0"/>
            <a:t>Kwestionariusz dla nauczycieli/</a:t>
          </a:r>
          <a:r>
            <a:rPr lang="pl-PL" dirty="0" err="1" smtClean="0"/>
            <a:t>ek</a:t>
          </a:r>
          <a:r>
            <a:rPr lang="pl-PL" dirty="0" smtClean="0"/>
            <a:t> </a:t>
          </a:r>
          <a:endParaRPr lang="pl-PL" dirty="0"/>
        </a:p>
      </dgm:t>
    </dgm:pt>
    <dgm:pt modelId="{9F0411C5-BE8E-4CE1-A138-3081985E1848}" type="parTrans" cxnId="{6BE7C2C0-170B-4723-B0A2-9F68D8F6506C}">
      <dgm:prSet/>
      <dgm:spPr/>
      <dgm:t>
        <a:bodyPr/>
        <a:lstStyle/>
        <a:p>
          <a:endParaRPr lang="pl-PL"/>
        </a:p>
      </dgm:t>
    </dgm:pt>
    <dgm:pt modelId="{35899F6A-1A84-4E26-B613-8E4CD41B24F1}" type="sibTrans" cxnId="{6BE7C2C0-170B-4723-B0A2-9F68D8F6506C}">
      <dgm:prSet/>
      <dgm:spPr/>
      <dgm:t>
        <a:bodyPr/>
        <a:lstStyle/>
        <a:p>
          <a:endParaRPr lang="pl-PL"/>
        </a:p>
      </dgm:t>
    </dgm:pt>
    <dgm:pt modelId="{4D93675D-C96D-4E8F-BD27-F17D348F746E}">
      <dgm:prSet/>
      <dgm:spPr/>
      <dgm:t>
        <a:bodyPr/>
        <a:lstStyle/>
        <a:p>
          <a:r>
            <a:rPr lang="pl-PL" dirty="0" smtClean="0"/>
            <a:t>Ekspercka </a:t>
          </a:r>
          <a:r>
            <a:rPr lang="pl-PL" dirty="0" err="1" smtClean="0"/>
            <a:t>pre-klasyfikacja</a:t>
          </a:r>
          <a:r>
            <a:rPr lang="pl-PL" dirty="0" smtClean="0"/>
            <a:t> programów dramy </a:t>
          </a:r>
          <a:endParaRPr lang="pl-PL" dirty="0"/>
        </a:p>
      </dgm:t>
    </dgm:pt>
    <dgm:pt modelId="{636EFDB7-357B-45FB-9F09-7C23C4475EAD}" type="parTrans" cxnId="{3A321A7F-A5A9-4056-89F9-BA2D0B573383}">
      <dgm:prSet/>
      <dgm:spPr/>
      <dgm:t>
        <a:bodyPr/>
        <a:lstStyle/>
        <a:p>
          <a:endParaRPr lang="pl-PL"/>
        </a:p>
      </dgm:t>
    </dgm:pt>
    <dgm:pt modelId="{7178D975-5B83-44F4-BD7D-2E0D9E5CBA5D}" type="sibTrans" cxnId="{3A321A7F-A5A9-4056-89F9-BA2D0B573383}">
      <dgm:prSet/>
      <dgm:spPr/>
      <dgm:t>
        <a:bodyPr/>
        <a:lstStyle/>
        <a:p>
          <a:endParaRPr lang="pl-PL"/>
        </a:p>
      </dgm:t>
    </dgm:pt>
    <dgm:pt modelId="{957EA31F-AFAA-437D-9718-95F5478CDE03}">
      <dgm:prSet/>
      <dgm:spPr/>
      <dgm:t>
        <a:bodyPr/>
        <a:lstStyle/>
        <a:p>
          <a:r>
            <a:rPr lang="pl-PL" dirty="0" smtClean="0"/>
            <a:t>Wywiady i sprawozdania o sytuacji dramy </a:t>
          </a:r>
          <a:endParaRPr lang="pl-PL" dirty="0"/>
        </a:p>
      </dgm:t>
    </dgm:pt>
    <dgm:pt modelId="{6FDF83E4-CF6D-4A9F-A038-73DD0B0CD25F}" type="parTrans" cxnId="{1A3BA546-11EC-4265-99B2-F76DC0CEBA58}">
      <dgm:prSet/>
      <dgm:spPr/>
      <dgm:t>
        <a:bodyPr/>
        <a:lstStyle/>
        <a:p>
          <a:endParaRPr lang="pl-PL"/>
        </a:p>
      </dgm:t>
    </dgm:pt>
    <dgm:pt modelId="{C08431B4-B35A-45F0-BAB6-4A78EC23E883}" type="sibTrans" cxnId="{1A3BA546-11EC-4265-99B2-F76DC0CEBA58}">
      <dgm:prSet/>
      <dgm:spPr/>
      <dgm:t>
        <a:bodyPr/>
        <a:lstStyle/>
        <a:p>
          <a:endParaRPr lang="pl-PL"/>
        </a:p>
      </dgm:t>
    </dgm:pt>
    <dgm:pt modelId="{CAD4802B-161F-496E-AB34-AF8F29DEFECE}" type="pres">
      <dgm:prSet presAssocID="{231CA4B0-B47E-49DC-8803-E590D9102E2E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l-PL"/>
        </a:p>
      </dgm:t>
    </dgm:pt>
    <dgm:pt modelId="{D2BFA04D-C72F-47E2-87EF-E20E6EE7DA6A}" type="pres">
      <dgm:prSet presAssocID="{43F6E074-F6A4-467D-B8B2-D49D55E49B79}" presName="root" presStyleCnt="0"/>
      <dgm:spPr/>
    </dgm:pt>
    <dgm:pt modelId="{6B744C5A-9FE2-4C4C-BD76-37644ABFCA4E}" type="pres">
      <dgm:prSet presAssocID="{43F6E074-F6A4-467D-B8B2-D49D55E49B79}" presName="rootComposite" presStyleCnt="0"/>
      <dgm:spPr/>
    </dgm:pt>
    <dgm:pt modelId="{2832E399-486C-4C68-BD33-11C3BCC6F0AA}" type="pres">
      <dgm:prSet presAssocID="{43F6E074-F6A4-467D-B8B2-D49D55E49B79}" presName="rootText" presStyleLbl="node1" presStyleIdx="0" presStyleCnt="2" custScaleX="129681"/>
      <dgm:spPr/>
      <dgm:t>
        <a:bodyPr/>
        <a:lstStyle/>
        <a:p>
          <a:endParaRPr lang="pl-PL"/>
        </a:p>
      </dgm:t>
    </dgm:pt>
    <dgm:pt modelId="{75F7320B-38F2-4150-87F6-3EA58CBEA892}" type="pres">
      <dgm:prSet presAssocID="{43F6E074-F6A4-467D-B8B2-D49D55E49B79}" presName="rootConnector" presStyleLbl="node1" presStyleIdx="0" presStyleCnt="2"/>
      <dgm:spPr/>
      <dgm:t>
        <a:bodyPr/>
        <a:lstStyle/>
        <a:p>
          <a:endParaRPr lang="pl-PL"/>
        </a:p>
      </dgm:t>
    </dgm:pt>
    <dgm:pt modelId="{0F385DDD-6020-4AB5-BEAD-DCC9D7753D11}" type="pres">
      <dgm:prSet presAssocID="{43F6E074-F6A4-467D-B8B2-D49D55E49B79}" presName="childShape" presStyleCnt="0"/>
      <dgm:spPr/>
    </dgm:pt>
    <dgm:pt modelId="{08103071-4F0B-48C4-AA1A-AD619388C0A6}" type="pres">
      <dgm:prSet presAssocID="{3E0639D5-3814-4E48-B39A-CE345E78F11D}" presName="Name13" presStyleLbl="parChTrans1D2" presStyleIdx="0" presStyleCnt="7"/>
      <dgm:spPr/>
      <dgm:t>
        <a:bodyPr/>
        <a:lstStyle/>
        <a:p>
          <a:endParaRPr lang="pl-PL"/>
        </a:p>
      </dgm:t>
    </dgm:pt>
    <dgm:pt modelId="{AB96C592-8EFE-4293-BF70-CC6740E9E012}" type="pres">
      <dgm:prSet presAssocID="{32557D89-665D-47FA-BCB8-468CCEFD42AB}" presName="childText" presStyleLbl="bgAcc1" presStyleIdx="0" presStyleCnt="7" custScaleX="167767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BD0B2A40-B79B-43F7-A252-D3196FFF0D0F}" type="pres">
      <dgm:prSet presAssocID="{9F0411C5-BE8E-4CE1-A138-3081985E1848}" presName="Name13" presStyleLbl="parChTrans1D2" presStyleIdx="1" presStyleCnt="7"/>
      <dgm:spPr/>
      <dgm:t>
        <a:bodyPr/>
        <a:lstStyle/>
        <a:p>
          <a:endParaRPr lang="pl-PL"/>
        </a:p>
      </dgm:t>
    </dgm:pt>
    <dgm:pt modelId="{DBE88153-2B80-4418-851C-D0EB7A41655D}" type="pres">
      <dgm:prSet presAssocID="{E03536FA-7E8B-4367-AFE9-7EE31972BB5B}" presName="childText" presStyleLbl="bgAcc1" presStyleIdx="1" presStyleCnt="7" custScaleX="16798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68CFBB2-90BA-4AE5-8D00-F2DFE75DA2D3}" type="pres">
      <dgm:prSet presAssocID="{724C3F01-69D7-47CE-A6F7-B64FB963B49E}" presName="Name13" presStyleLbl="parChTrans1D2" presStyleIdx="2" presStyleCnt="7"/>
      <dgm:spPr/>
      <dgm:t>
        <a:bodyPr/>
        <a:lstStyle/>
        <a:p>
          <a:endParaRPr lang="pl-PL"/>
        </a:p>
      </dgm:t>
    </dgm:pt>
    <dgm:pt modelId="{96AF5917-4676-4605-9B3A-16D9C1B531C4}" type="pres">
      <dgm:prSet presAssocID="{7602AC6E-AAA1-45B2-BB52-3F1616615386}" presName="childText" presStyleLbl="bgAcc1" presStyleIdx="2" presStyleCnt="7" custScaleX="167767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801C83A-09DC-4FA0-969F-7A81C8B26AC8}" type="pres">
      <dgm:prSet presAssocID="{965074F6-F93B-4FF4-A423-0144C52315A5}" presName="root" presStyleCnt="0"/>
      <dgm:spPr/>
    </dgm:pt>
    <dgm:pt modelId="{5737E41D-19E9-407E-A035-323F491FF228}" type="pres">
      <dgm:prSet presAssocID="{965074F6-F93B-4FF4-A423-0144C52315A5}" presName="rootComposite" presStyleCnt="0"/>
      <dgm:spPr/>
    </dgm:pt>
    <dgm:pt modelId="{9A92F5D4-C893-4828-93A2-60062C91BADE}" type="pres">
      <dgm:prSet presAssocID="{965074F6-F93B-4FF4-A423-0144C52315A5}" presName="rootText" presStyleLbl="node1" presStyleIdx="1" presStyleCnt="2" custScaleX="153218"/>
      <dgm:spPr/>
      <dgm:t>
        <a:bodyPr/>
        <a:lstStyle/>
        <a:p>
          <a:endParaRPr lang="pl-PL"/>
        </a:p>
      </dgm:t>
    </dgm:pt>
    <dgm:pt modelId="{E9A10D9D-F19B-4A2B-B6CC-37198A1C7893}" type="pres">
      <dgm:prSet presAssocID="{965074F6-F93B-4FF4-A423-0144C52315A5}" presName="rootConnector" presStyleLbl="node1" presStyleIdx="1" presStyleCnt="2"/>
      <dgm:spPr/>
      <dgm:t>
        <a:bodyPr/>
        <a:lstStyle/>
        <a:p>
          <a:endParaRPr lang="pl-PL"/>
        </a:p>
      </dgm:t>
    </dgm:pt>
    <dgm:pt modelId="{FB30B59A-C62A-44A8-ABB3-849D34C6F578}" type="pres">
      <dgm:prSet presAssocID="{965074F6-F93B-4FF4-A423-0144C52315A5}" presName="childShape" presStyleCnt="0"/>
      <dgm:spPr/>
    </dgm:pt>
    <dgm:pt modelId="{5F186FA9-8BEE-40A9-A1F8-FD726D6942A0}" type="pres">
      <dgm:prSet presAssocID="{7EB5E791-EFDA-4056-88E1-ABDA8D086D7E}" presName="Name13" presStyleLbl="parChTrans1D2" presStyleIdx="3" presStyleCnt="7"/>
      <dgm:spPr/>
      <dgm:t>
        <a:bodyPr/>
        <a:lstStyle/>
        <a:p>
          <a:endParaRPr lang="pl-PL"/>
        </a:p>
      </dgm:t>
    </dgm:pt>
    <dgm:pt modelId="{EC1FB6E4-1BC3-46E9-8AAC-4578904018B6}" type="pres">
      <dgm:prSet presAssocID="{2E14A0AE-50DF-4440-8DCE-291231269D9B}" presName="childText" presStyleLbl="bgAcc1" presStyleIdx="3" presStyleCnt="7" custScaleX="19693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EF57B62-0CF7-481F-87AB-32F193B45D49}" type="pres">
      <dgm:prSet presAssocID="{636EFDB7-357B-45FB-9F09-7C23C4475EAD}" presName="Name13" presStyleLbl="parChTrans1D2" presStyleIdx="4" presStyleCnt="7"/>
      <dgm:spPr/>
      <dgm:t>
        <a:bodyPr/>
        <a:lstStyle/>
        <a:p>
          <a:endParaRPr lang="pl-PL"/>
        </a:p>
      </dgm:t>
    </dgm:pt>
    <dgm:pt modelId="{C94C1F18-71C4-4034-91C7-49D812D13D46}" type="pres">
      <dgm:prSet presAssocID="{4D93675D-C96D-4E8F-BD27-F17D348F746E}" presName="childText" presStyleLbl="bgAcc1" presStyleIdx="4" presStyleCnt="7" custScaleX="20073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E984F4D-3AF1-44A8-9CD3-BB8983F1CBFF}" type="pres">
      <dgm:prSet presAssocID="{6FDF83E4-CF6D-4A9F-A038-73DD0B0CD25F}" presName="Name13" presStyleLbl="parChTrans1D2" presStyleIdx="5" presStyleCnt="7"/>
      <dgm:spPr/>
      <dgm:t>
        <a:bodyPr/>
        <a:lstStyle/>
        <a:p>
          <a:endParaRPr lang="pl-PL"/>
        </a:p>
      </dgm:t>
    </dgm:pt>
    <dgm:pt modelId="{1B328793-7BCE-4607-8967-41D0A7431723}" type="pres">
      <dgm:prSet presAssocID="{957EA31F-AFAA-437D-9718-95F5478CDE03}" presName="childText" presStyleLbl="bgAcc1" presStyleIdx="5" presStyleCnt="7" custScaleX="20073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27BC379-37D9-4026-A492-CF0A56B01B92}" type="pres">
      <dgm:prSet presAssocID="{141D1A15-0ADF-4DE5-98CB-9812673276A8}" presName="Name13" presStyleLbl="parChTrans1D2" presStyleIdx="6" presStyleCnt="7"/>
      <dgm:spPr/>
      <dgm:t>
        <a:bodyPr/>
        <a:lstStyle/>
        <a:p>
          <a:endParaRPr lang="pl-PL"/>
        </a:p>
      </dgm:t>
    </dgm:pt>
    <dgm:pt modelId="{2F621379-1AF5-4BF9-9F82-0128F55FB008}" type="pres">
      <dgm:prSet presAssocID="{493654CA-7DAF-4AFC-B33E-6DB373551CF5}" presName="childText" presStyleLbl="bgAcc1" presStyleIdx="6" presStyleCnt="7" custScaleX="20073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4F17055B-78F3-480C-B5D1-3C8BFF51ADDD}" type="presOf" srcId="{43F6E074-F6A4-467D-B8B2-D49D55E49B79}" destId="{75F7320B-38F2-4150-87F6-3EA58CBEA892}" srcOrd="1" destOrd="0" presId="urn:microsoft.com/office/officeart/2005/8/layout/hierarchy3"/>
    <dgm:cxn modelId="{FD773AD0-7273-4112-832B-6DD196816356}" srcId="{231CA4B0-B47E-49DC-8803-E590D9102E2E}" destId="{965074F6-F93B-4FF4-A423-0144C52315A5}" srcOrd="1" destOrd="0" parTransId="{BA44FAF1-C86D-4D15-A164-CB64046B3B71}" sibTransId="{6FFA28EE-34A7-425C-8C84-CD790D79A197}"/>
    <dgm:cxn modelId="{C464BD2D-70BF-4FC0-8A90-3C083C72FCE6}" type="presOf" srcId="{493654CA-7DAF-4AFC-B33E-6DB373551CF5}" destId="{2F621379-1AF5-4BF9-9F82-0128F55FB008}" srcOrd="0" destOrd="0" presId="urn:microsoft.com/office/officeart/2005/8/layout/hierarchy3"/>
    <dgm:cxn modelId="{C978D8B6-56BC-4ED2-B6EF-67B6EBE0EBF8}" type="presOf" srcId="{724C3F01-69D7-47CE-A6F7-B64FB963B49E}" destId="{168CFBB2-90BA-4AE5-8D00-F2DFE75DA2D3}" srcOrd="0" destOrd="0" presId="urn:microsoft.com/office/officeart/2005/8/layout/hierarchy3"/>
    <dgm:cxn modelId="{EA450E67-0FAF-45DE-BED8-8B68333BA0ED}" srcId="{43F6E074-F6A4-467D-B8B2-D49D55E49B79}" destId="{32557D89-665D-47FA-BCB8-468CCEFD42AB}" srcOrd="0" destOrd="0" parTransId="{3E0639D5-3814-4E48-B39A-CE345E78F11D}" sibTransId="{D339EC4C-E5A2-4E1D-9BF9-D1A6BE2E1238}"/>
    <dgm:cxn modelId="{7882F81E-9F7C-4533-9634-430851E70927}" type="presOf" srcId="{965074F6-F93B-4FF4-A423-0144C52315A5}" destId="{E9A10D9D-F19B-4A2B-B6CC-37198A1C7893}" srcOrd="1" destOrd="0" presId="urn:microsoft.com/office/officeart/2005/8/layout/hierarchy3"/>
    <dgm:cxn modelId="{C7A57A0F-6E50-4A80-B6E9-DE3128DD2BBC}" type="presOf" srcId="{3E0639D5-3814-4E48-B39A-CE345E78F11D}" destId="{08103071-4F0B-48C4-AA1A-AD619388C0A6}" srcOrd="0" destOrd="0" presId="urn:microsoft.com/office/officeart/2005/8/layout/hierarchy3"/>
    <dgm:cxn modelId="{FE2FDC19-6A19-4727-8008-969654BDCDD1}" type="presOf" srcId="{32557D89-665D-47FA-BCB8-468CCEFD42AB}" destId="{AB96C592-8EFE-4293-BF70-CC6740E9E012}" srcOrd="0" destOrd="0" presId="urn:microsoft.com/office/officeart/2005/8/layout/hierarchy3"/>
    <dgm:cxn modelId="{78E5E1FF-46DB-4A8D-88AD-CE75AFCCAB05}" type="presOf" srcId="{4D93675D-C96D-4E8F-BD27-F17D348F746E}" destId="{C94C1F18-71C4-4034-91C7-49D812D13D46}" srcOrd="0" destOrd="0" presId="urn:microsoft.com/office/officeart/2005/8/layout/hierarchy3"/>
    <dgm:cxn modelId="{3A321A7F-A5A9-4056-89F9-BA2D0B573383}" srcId="{965074F6-F93B-4FF4-A423-0144C52315A5}" destId="{4D93675D-C96D-4E8F-BD27-F17D348F746E}" srcOrd="1" destOrd="0" parTransId="{636EFDB7-357B-45FB-9F09-7C23C4475EAD}" sibTransId="{7178D975-5B83-44F4-BD7D-2E0D9E5CBA5D}"/>
    <dgm:cxn modelId="{74FB21DC-A831-4BD1-8555-79B1A3B5AFE3}" srcId="{43F6E074-F6A4-467D-B8B2-D49D55E49B79}" destId="{7602AC6E-AAA1-45B2-BB52-3F1616615386}" srcOrd="2" destOrd="0" parTransId="{724C3F01-69D7-47CE-A6F7-B64FB963B49E}" sibTransId="{E3617202-D2FB-41B9-B7CC-C7EC7944D95A}"/>
    <dgm:cxn modelId="{4D33C79A-EEC8-438D-B16B-453734207711}" srcId="{965074F6-F93B-4FF4-A423-0144C52315A5}" destId="{2E14A0AE-50DF-4440-8DCE-291231269D9B}" srcOrd="0" destOrd="0" parTransId="{7EB5E791-EFDA-4056-88E1-ABDA8D086D7E}" sibTransId="{36826EBE-D09B-4958-9D74-EBCA722CF4DB}"/>
    <dgm:cxn modelId="{46A29195-D7EC-4BF6-AA92-E146B67B9FE4}" type="presOf" srcId="{7EB5E791-EFDA-4056-88E1-ABDA8D086D7E}" destId="{5F186FA9-8BEE-40A9-A1F8-FD726D6942A0}" srcOrd="0" destOrd="0" presId="urn:microsoft.com/office/officeart/2005/8/layout/hierarchy3"/>
    <dgm:cxn modelId="{1A3BA546-11EC-4265-99B2-F76DC0CEBA58}" srcId="{965074F6-F93B-4FF4-A423-0144C52315A5}" destId="{957EA31F-AFAA-437D-9718-95F5478CDE03}" srcOrd="2" destOrd="0" parTransId="{6FDF83E4-CF6D-4A9F-A038-73DD0B0CD25F}" sibTransId="{C08431B4-B35A-45F0-BAB6-4A78EC23E883}"/>
    <dgm:cxn modelId="{D0B9101D-4F51-433A-88DC-91CCD5F16E69}" type="presOf" srcId="{7602AC6E-AAA1-45B2-BB52-3F1616615386}" destId="{96AF5917-4676-4605-9B3A-16D9C1B531C4}" srcOrd="0" destOrd="0" presId="urn:microsoft.com/office/officeart/2005/8/layout/hierarchy3"/>
    <dgm:cxn modelId="{DB5ABCDD-B13F-4DB4-A2AB-4B02302CD0D1}" type="presOf" srcId="{E03536FA-7E8B-4367-AFE9-7EE31972BB5B}" destId="{DBE88153-2B80-4418-851C-D0EB7A41655D}" srcOrd="0" destOrd="0" presId="urn:microsoft.com/office/officeart/2005/8/layout/hierarchy3"/>
    <dgm:cxn modelId="{43E25E67-DEFB-4B73-8E66-9C5C6D9E0D82}" type="presOf" srcId="{965074F6-F93B-4FF4-A423-0144C52315A5}" destId="{9A92F5D4-C893-4828-93A2-60062C91BADE}" srcOrd="0" destOrd="0" presId="urn:microsoft.com/office/officeart/2005/8/layout/hierarchy3"/>
    <dgm:cxn modelId="{7E2AFEB0-02E7-4C13-BB13-7E7173362FBC}" type="presOf" srcId="{141D1A15-0ADF-4DE5-98CB-9812673276A8}" destId="{927BC379-37D9-4026-A492-CF0A56B01B92}" srcOrd="0" destOrd="0" presId="urn:microsoft.com/office/officeart/2005/8/layout/hierarchy3"/>
    <dgm:cxn modelId="{6BE7C2C0-170B-4723-B0A2-9F68D8F6506C}" srcId="{43F6E074-F6A4-467D-B8B2-D49D55E49B79}" destId="{E03536FA-7E8B-4367-AFE9-7EE31972BB5B}" srcOrd="1" destOrd="0" parTransId="{9F0411C5-BE8E-4CE1-A138-3081985E1848}" sibTransId="{35899F6A-1A84-4E26-B613-8E4CD41B24F1}"/>
    <dgm:cxn modelId="{20657D20-3F44-43A6-B405-8AC3EA6E3946}" srcId="{965074F6-F93B-4FF4-A423-0144C52315A5}" destId="{493654CA-7DAF-4AFC-B33E-6DB373551CF5}" srcOrd="3" destOrd="0" parTransId="{141D1A15-0ADF-4DE5-98CB-9812673276A8}" sibTransId="{B95A0661-9DB0-4D00-8DE8-9F80C1ABFF1A}"/>
    <dgm:cxn modelId="{EB1FC84D-A93A-455C-ABD1-6B0B33E0D222}" type="presOf" srcId="{2E14A0AE-50DF-4440-8DCE-291231269D9B}" destId="{EC1FB6E4-1BC3-46E9-8AAC-4578904018B6}" srcOrd="0" destOrd="0" presId="urn:microsoft.com/office/officeart/2005/8/layout/hierarchy3"/>
    <dgm:cxn modelId="{FB7C1DC8-AB17-46B2-9B0F-23A8A398D6B5}" type="presOf" srcId="{43F6E074-F6A4-467D-B8B2-D49D55E49B79}" destId="{2832E399-486C-4C68-BD33-11C3BCC6F0AA}" srcOrd="0" destOrd="0" presId="urn:microsoft.com/office/officeart/2005/8/layout/hierarchy3"/>
    <dgm:cxn modelId="{8E38B171-4ADF-49F0-AC9B-E3637725E477}" type="presOf" srcId="{957EA31F-AFAA-437D-9718-95F5478CDE03}" destId="{1B328793-7BCE-4607-8967-41D0A7431723}" srcOrd="0" destOrd="0" presId="urn:microsoft.com/office/officeart/2005/8/layout/hierarchy3"/>
    <dgm:cxn modelId="{9F935D16-B7F4-4202-9624-B70D31720879}" type="presOf" srcId="{6FDF83E4-CF6D-4A9F-A038-73DD0B0CD25F}" destId="{7E984F4D-3AF1-44A8-9CD3-BB8983F1CBFF}" srcOrd="0" destOrd="0" presId="urn:microsoft.com/office/officeart/2005/8/layout/hierarchy3"/>
    <dgm:cxn modelId="{E17F1EF7-7558-4F3C-8F51-1F8ADF41BA16}" type="presOf" srcId="{231CA4B0-B47E-49DC-8803-E590D9102E2E}" destId="{CAD4802B-161F-496E-AB34-AF8F29DEFECE}" srcOrd="0" destOrd="0" presId="urn:microsoft.com/office/officeart/2005/8/layout/hierarchy3"/>
    <dgm:cxn modelId="{88B792B5-A315-4319-9ACD-5DFE839732ED}" srcId="{231CA4B0-B47E-49DC-8803-E590D9102E2E}" destId="{43F6E074-F6A4-467D-B8B2-D49D55E49B79}" srcOrd="0" destOrd="0" parTransId="{3C20273C-2221-491D-96EE-8AA5129BB1A7}" sibTransId="{7037A49E-F3D8-4A50-837B-F507E6FB4CE4}"/>
    <dgm:cxn modelId="{D2A509D9-CBC5-47BC-888E-87BC64FE5E98}" type="presOf" srcId="{9F0411C5-BE8E-4CE1-A138-3081985E1848}" destId="{BD0B2A40-B79B-43F7-A252-D3196FFF0D0F}" srcOrd="0" destOrd="0" presId="urn:microsoft.com/office/officeart/2005/8/layout/hierarchy3"/>
    <dgm:cxn modelId="{8233A808-33CD-4FEF-98F3-6EE888126ECD}" type="presOf" srcId="{636EFDB7-357B-45FB-9F09-7C23C4475EAD}" destId="{1EF57B62-0CF7-481F-87AB-32F193B45D49}" srcOrd="0" destOrd="0" presId="urn:microsoft.com/office/officeart/2005/8/layout/hierarchy3"/>
    <dgm:cxn modelId="{0904549E-1ECF-40B7-AE6B-7DFD6936D870}" type="presParOf" srcId="{CAD4802B-161F-496E-AB34-AF8F29DEFECE}" destId="{D2BFA04D-C72F-47E2-87EF-E20E6EE7DA6A}" srcOrd="0" destOrd="0" presId="urn:microsoft.com/office/officeart/2005/8/layout/hierarchy3"/>
    <dgm:cxn modelId="{2074D566-BB4A-4CB0-98DB-49E43F76852A}" type="presParOf" srcId="{D2BFA04D-C72F-47E2-87EF-E20E6EE7DA6A}" destId="{6B744C5A-9FE2-4C4C-BD76-37644ABFCA4E}" srcOrd="0" destOrd="0" presId="urn:microsoft.com/office/officeart/2005/8/layout/hierarchy3"/>
    <dgm:cxn modelId="{E8F797CA-5812-445B-BE42-6A76A4709FE2}" type="presParOf" srcId="{6B744C5A-9FE2-4C4C-BD76-37644ABFCA4E}" destId="{2832E399-486C-4C68-BD33-11C3BCC6F0AA}" srcOrd="0" destOrd="0" presId="urn:microsoft.com/office/officeart/2005/8/layout/hierarchy3"/>
    <dgm:cxn modelId="{02925A15-26FC-4794-ABDE-9535E89CD189}" type="presParOf" srcId="{6B744C5A-9FE2-4C4C-BD76-37644ABFCA4E}" destId="{75F7320B-38F2-4150-87F6-3EA58CBEA892}" srcOrd="1" destOrd="0" presId="urn:microsoft.com/office/officeart/2005/8/layout/hierarchy3"/>
    <dgm:cxn modelId="{49B3B394-3C2F-493E-9109-2E63D1AA531F}" type="presParOf" srcId="{D2BFA04D-C72F-47E2-87EF-E20E6EE7DA6A}" destId="{0F385DDD-6020-4AB5-BEAD-DCC9D7753D11}" srcOrd="1" destOrd="0" presId="urn:microsoft.com/office/officeart/2005/8/layout/hierarchy3"/>
    <dgm:cxn modelId="{28D4BCED-01C6-4051-9BAF-687CBDEA13D6}" type="presParOf" srcId="{0F385DDD-6020-4AB5-BEAD-DCC9D7753D11}" destId="{08103071-4F0B-48C4-AA1A-AD619388C0A6}" srcOrd="0" destOrd="0" presId="urn:microsoft.com/office/officeart/2005/8/layout/hierarchy3"/>
    <dgm:cxn modelId="{60CCD001-95D1-4BEF-843F-6FFAAC9CA043}" type="presParOf" srcId="{0F385DDD-6020-4AB5-BEAD-DCC9D7753D11}" destId="{AB96C592-8EFE-4293-BF70-CC6740E9E012}" srcOrd="1" destOrd="0" presId="urn:microsoft.com/office/officeart/2005/8/layout/hierarchy3"/>
    <dgm:cxn modelId="{EEF8F386-FA13-48D8-880F-0FEB042615B0}" type="presParOf" srcId="{0F385DDD-6020-4AB5-BEAD-DCC9D7753D11}" destId="{BD0B2A40-B79B-43F7-A252-D3196FFF0D0F}" srcOrd="2" destOrd="0" presId="urn:microsoft.com/office/officeart/2005/8/layout/hierarchy3"/>
    <dgm:cxn modelId="{33407DB1-BF64-4943-8AD4-B2B175C3BF89}" type="presParOf" srcId="{0F385DDD-6020-4AB5-BEAD-DCC9D7753D11}" destId="{DBE88153-2B80-4418-851C-D0EB7A41655D}" srcOrd="3" destOrd="0" presId="urn:microsoft.com/office/officeart/2005/8/layout/hierarchy3"/>
    <dgm:cxn modelId="{496192F5-40B2-428B-8C8E-91A4CAAC4609}" type="presParOf" srcId="{0F385DDD-6020-4AB5-BEAD-DCC9D7753D11}" destId="{168CFBB2-90BA-4AE5-8D00-F2DFE75DA2D3}" srcOrd="4" destOrd="0" presId="urn:microsoft.com/office/officeart/2005/8/layout/hierarchy3"/>
    <dgm:cxn modelId="{D01D05DD-80FD-4D25-8BDB-C6E306D92C0C}" type="presParOf" srcId="{0F385DDD-6020-4AB5-BEAD-DCC9D7753D11}" destId="{96AF5917-4676-4605-9B3A-16D9C1B531C4}" srcOrd="5" destOrd="0" presId="urn:microsoft.com/office/officeart/2005/8/layout/hierarchy3"/>
    <dgm:cxn modelId="{7CF81309-70A5-45F5-8891-BD4CE8E61B0F}" type="presParOf" srcId="{CAD4802B-161F-496E-AB34-AF8F29DEFECE}" destId="{E801C83A-09DC-4FA0-969F-7A81C8B26AC8}" srcOrd="1" destOrd="0" presId="urn:microsoft.com/office/officeart/2005/8/layout/hierarchy3"/>
    <dgm:cxn modelId="{1D7E8F9C-091A-4EC7-B8A8-BBC39E01542A}" type="presParOf" srcId="{E801C83A-09DC-4FA0-969F-7A81C8B26AC8}" destId="{5737E41D-19E9-407E-A035-323F491FF228}" srcOrd="0" destOrd="0" presId="urn:microsoft.com/office/officeart/2005/8/layout/hierarchy3"/>
    <dgm:cxn modelId="{1580F01F-9574-4699-B19E-8895C67C7F68}" type="presParOf" srcId="{5737E41D-19E9-407E-A035-323F491FF228}" destId="{9A92F5D4-C893-4828-93A2-60062C91BADE}" srcOrd="0" destOrd="0" presId="urn:microsoft.com/office/officeart/2005/8/layout/hierarchy3"/>
    <dgm:cxn modelId="{162E9DA2-EBB0-413A-818F-1D837856ECAE}" type="presParOf" srcId="{5737E41D-19E9-407E-A035-323F491FF228}" destId="{E9A10D9D-F19B-4A2B-B6CC-37198A1C7893}" srcOrd="1" destOrd="0" presId="urn:microsoft.com/office/officeart/2005/8/layout/hierarchy3"/>
    <dgm:cxn modelId="{2F58BABC-9F4F-4DF9-9D8E-6DBEDC271E8A}" type="presParOf" srcId="{E801C83A-09DC-4FA0-969F-7A81C8B26AC8}" destId="{FB30B59A-C62A-44A8-ABB3-849D34C6F578}" srcOrd="1" destOrd="0" presId="urn:microsoft.com/office/officeart/2005/8/layout/hierarchy3"/>
    <dgm:cxn modelId="{43B1D90D-6B24-4F9C-B2F2-6A6A71AC1F41}" type="presParOf" srcId="{FB30B59A-C62A-44A8-ABB3-849D34C6F578}" destId="{5F186FA9-8BEE-40A9-A1F8-FD726D6942A0}" srcOrd="0" destOrd="0" presId="urn:microsoft.com/office/officeart/2005/8/layout/hierarchy3"/>
    <dgm:cxn modelId="{78C9D48F-87CA-45FE-AE05-3F9EBD3A5597}" type="presParOf" srcId="{FB30B59A-C62A-44A8-ABB3-849D34C6F578}" destId="{EC1FB6E4-1BC3-46E9-8AAC-4578904018B6}" srcOrd="1" destOrd="0" presId="urn:microsoft.com/office/officeart/2005/8/layout/hierarchy3"/>
    <dgm:cxn modelId="{C81D8C22-3436-4C5B-B21E-47B18C359E6B}" type="presParOf" srcId="{FB30B59A-C62A-44A8-ABB3-849D34C6F578}" destId="{1EF57B62-0CF7-481F-87AB-32F193B45D49}" srcOrd="2" destOrd="0" presId="urn:microsoft.com/office/officeart/2005/8/layout/hierarchy3"/>
    <dgm:cxn modelId="{8E276952-F897-44B2-A03D-87C669FDCD08}" type="presParOf" srcId="{FB30B59A-C62A-44A8-ABB3-849D34C6F578}" destId="{C94C1F18-71C4-4034-91C7-49D812D13D46}" srcOrd="3" destOrd="0" presId="urn:microsoft.com/office/officeart/2005/8/layout/hierarchy3"/>
    <dgm:cxn modelId="{4DAA08AB-D563-4547-B9D1-52E1935EBF6B}" type="presParOf" srcId="{FB30B59A-C62A-44A8-ABB3-849D34C6F578}" destId="{7E984F4D-3AF1-44A8-9CD3-BB8983F1CBFF}" srcOrd="4" destOrd="0" presId="urn:microsoft.com/office/officeart/2005/8/layout/hierarchy3"/>
    <dgm:cxn modelId="{13B3DD85-FADB-44D7-99BC-2A212A0328BF}" type="presParOf" srcId="{FB30B59A-C62A-44A8-ABB3-849D34C6F578}" destId="{1B328793-7BCE-4607-8967-41D0A7431723}" srcOrd="5" destOrd="0" presId="urn:microsoft.com/office/officeart/2005/8/layout/hierarchy3"/>
    <dgm:cxn modelId="{701F5975-F470-456E-A300-850C10354401}" type="presParOf" srcId="{FB30B59A-C62A-44A8-ABB3-849D34C6F578}" destId="{927BC379-37D9-4026-A492-CF0A56B01B92}" srcOrd="6" destOrd="0" presId="urn:microsoft.com/office/officeart/2005/8/layout/hierarchy3"/>
    <dgm:cxn modelId="{5BA5A6AA-9D2C-4FBD-B6C0-1DDDC7DC887F}" type="presParOf" srcId="{FB30B59A-C62A-44A8-ABB3-849D34C6F578}" destId="{2F621379-1AF5-4BF9-9F82-0128F55FB008}" srcOrd="7" destOrd="0" presId="urn:microsoft.com/office/officeart/2005/8/layout/hierarchy3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228104A-B737-4247-9B63-8C331A4DD595}">
      <dsp:nvSpPr>
        <dsp:cNvPr id="0" name=""/>
        <dsp:cNvSpPr/>
      </dsp:nvSpPr>
      <dsp:spPr>
        <a:xfrm rot="10800000">
          <a:off x="1652943" y="2434"/>
          <a:ext cx="7789226" cy="148154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53319" tIns="76200" rIns="14224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 smtClean="0">
              <a:solidFill>
                <a:schemeClr val="tx1"/>
              </a:solidFill>
            </a:rPr>
            <a:t>międzynarodowy projekt badawczy, prowadzony przy wsparciu finansowym ze środków unijnych</a:t>
          </a:r>
          <a:endParaRPr lang="pl-PL" sz="2000" kern="1200" dirty="0">
            <a:solidFill>
              <a:schemeClr val="tx1"/>
            </a:solidFill>
          </a:endParaRPr>
        </a:p>
      </dsp:txBody>
      <dsp:txXfrm rot="10800000">
        <a:off x="1652943" y="2434"/>
        <a:ext cx="7789226" cy="1481542"/>
      </dsp:txXfrm>
    </dsp:sp>
    <dsp:sp modelId="{14601BDC-FAB5-4176-998F-BA53D7424E3B}">
      <dsp:nvSpPr>
        <dsp:cNvPr id="0" name=""/>
        <dsp:cNvSpPr/>
      </dsp:nvSpPr>
      <dsp:spPr>
        <a:xfrm>
          <a:off x="1193909" y="0"/>
          <a:ext cx="1481542" cy="1481542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6AA94C-0829-4AD7-B8A7-EFFC47856E2A}">
      <dsp:nvSpPr>
        <dsp:cNvPr id="0" name=""/>
        <dsp:cNvSpPr/>
      </dsp:nvSpPr>
      <dsp:spPr>
        <a:xfrm rot="10800000">
          <a:off x="1523236" y="1926228"/>
          <a:ext cx="7962168" cy="148154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53319" tIns="76200" rIns="14224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 smtClean="0">
              <a:solidFill>
                <a:schemeClr val="tx1"/>
              </a:solidFill>
            </a:rPr>
            <a:t>dwuletnie międzykulturowe badanie przeprowadzone w celu zmierzenia wpływu dramy na pięć z ośmiu kompetencji lizbońskich</a:t>
          </a:r>
          <a:endParaRPr lang="pl-PL" sz="2000" kern="1200" dirty="0">
            <a:solidFill>
              <a:schemeClr val="tx1"/>
            </a:solidFill>
          </a:endParaRPr>
        </a:p>
      </dsp:txBody>
      <dsp:txXfrm rot="10800000">
        <a:off x="1523236" y="1926228"/>
        <a:ext cx="7962168" cy="1481542"/>
      </dsp:txXfrm>
    </dsp:sp>
    <dsp:sp modelId="{A7FBF983-58AF-4879-BB2C-42D2B18A8F48}">
      <dsp:nvSpPr>
        <dsp:cNvPr id="0" name=""/>
        <dsp:cNvSpPr/>
      </dsp:nvSpPr>
      <dsp:spPr>
        <a:xfrm>
          <a:off x="1047765" y="1890923"/>
          <a:ext cx="1481542" cy="1481542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E29F83-4C42-4ED5-85DD-2AF48E781156}">
      <dsp:nvSpPr>
        <dsp:cNvPr id="0" name=""/>
        <dsp:cNvSpPr/>
      </dsp:nvSpPr>
      <dsp:spPr>
        <a:xfrm rot="10800000">
          <a:off x="1635094" y="3852457"/>
          <a:ext cx="7962168" cy="148154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53319" tIns="76200" rIns="14224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000" kern="1200" dirty="0" smtClean="0">
              <a:solidFill>
                <a:schemeClr val="tx1"/>
              </a:solidFill>
            </a:rPr>
            <a:t>pierwszy projekt dotyczący dramy w edukacji, który prezentuje rzetelne statysytcznie wyniki badań przeprowadzonych na tak dużej, międzykulturowej populacji</a:t>
          </a:r>
          <a:endParaRPr lang="pl-PL" sz="2000" kern="1200" dirty="0">
            <a:solidFill>
              <a:schemeClr val="tx1"/>
            </a:solidFill>
          </a:endParaRPr>
        </a:p>
      </dsp:txBody>
      <dsp:txXfrm rot="10800000">
        <a:off x="1635094" y="3852457"/>
        <a:ext cx="7962168" cy="1481542"/>
      </dsp:txXfrm>
    </dsp:sp>
    <dsp:sp modelId="{17F6CFA1-FA44-4FB2-9AE6-D0C8BDD0CB04}">
      <dsp:nvSpPr>
        <dsp:cNvPr id="0" name=""/>
        <dsp:cNvSpPr/>
      </dsp:nvSpPr>
      <dsp:spPr>
        <a:xfrm>
          <a:off x="1153029" y="3852457"/>
          <a:ext cx="1481542" cy="1481542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928F516-C454-4086-8AA5-05F145FF6D59}">
      <dsp:nvSpPr>
        <dsp:cNvPr id="0" name=""/>
        <dsp:cNvSpPr/>
      </dsp:nvSpPr>
      <dsp:spPr>
        <a:xfrm rot="10800000">
          <a:off x="927073" y="4"/>
          <a:ext cx="8815359" cy="104949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800" tIns="83820" rIns="156464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200" b="1" kern="1200" dirty="0" smtClean="0">
              <a:solidFill>
                <a:schemeClr val="tx1"/>
              </a:solidFill>
            </a:rPr>
            <a:t>   Publikacja i rozpowszechnienie dokumentu strategicznego opartego na badaniach naukowych</a:t>
          </a:r>
          <a:endParaRPr lang="pl-PL" sz="2200" b="1" kern="1200" dirty="0">
            <a:solidFill>
              <a:schemeClr val="tx1"/>
            </a:solidFill>
          </a:endParaRPr>
        </a:p>
      </dsp:txBody>
      <dsp:txXfrm rot="10800000">
        <a:off x="927073" y="4"/>
        <a:ext cx="8815359" cy="1049498"/>
      </dsp:txXfrm>
    </dsp:sp>
    <dsp:sp modelId="{0A501D54-FEBF-48AC-9CEA-65A3ECC9A33C}">
      <dsp:nvSpPr>
        <dsp:cNvPr id="0" name=""/>
        <dsp:cNvSpPr/>
      </dsp:nvSpPr>
      <dsp:spPr>
        <a:xfrm>
          <a:off x="906773" y="2177"/>
          <a:ext cx="1049498" cy="104949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F2C00A-E21B-4B1C-8A87-C590DDB82953}">
      <dsp:nvSpPr>
        <dsp:cNvPr id="0" name=""/>
        <dsp:cNvSpPr/>
      </dsp:nvSpPr>
      <dsp:spPr>
        <a:xfrm rot="10800000">
          <a:off x="973651" y="1365609"/>
          <a:ext cx="8746097" cy="104949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800" tIns="83820" rIns="156464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200" b="1" kern="1200" dirty="0" smtClean="0">
              <a:solidFill>
                <a:schemeClr val="tx1"/>
              </a:solidFill>
            </a:rPr>
            <a:t>Stworzenie </a:t>
          </a:r>
          <a:r>
            <a:rPr lang="pl-PL" sz="2200" b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rPr>
            <a:t>Podręcznika Udokumentowanych Praktyk. </a:t>
          </a:r>
          <a:r>
            <a:rPr lang="pl-PL" sz="2200" b="1" kern="1200" dirty="0" smtClean="0">
              <a:solidFill>
                <a:schemeClr val="tx1"/>
              </a:solidFill>
            </a:rPr>
            <a:t>Pakiet materiałów i narzędzi dydaktycznych stosowania dramy w edukacji do kompetencji kluczowych</a:t>
          </a:r>
          <a:endParaRPr lang="pl-PL" sz="2200" b="1" kern="1200" dirty="0">
            <a:solidFill>
              <a:schemeClr val="tx1"/>
            </a:solidFill>
          </a:endParaRPr>
        </a:p>
      </dsp:txBody>
      <dsp:txXfrm rot="10800000">
        <a:off x="973651" y="1365609"/>
        <a:ext cx="8746097" cy="1049498"/>
      </dsp:txXfrm>
    </dsp:sp>
    <dsp:sp modelId="{17A173B6-D284-49D4-BE30-3DE1EC670989}">
      <dsp:nvSpPr>
        <dsp:cNvPr id="0" name=""/>
        <dsp:cNvSpPr/>
      </dsp:nvSpPr>
      <dsp:spPr>
        <a:xfrm>
          <a:off x="906773" y="1385885"/>
          <a:ext cx="1049498" cy="104949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6A5DF4-E217-4C3D-9918-6ED21555001D}">
      <dsp:nvSpPr>
        <dsp:cNvPr id="0" name=""/>
        <dsp:cNvSpPr/>
      </dsp:nvSpPr>
      <dsp:spPr>
        <a:xfrm rot="10800000">
          <a:off x="1038326" y="2728391"/>
          <a:ext cx="8616746" cy="104949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800" tIns="83820" rIns="156464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200" b="1" kern="1200" dirty="0" smtClean="0">
              <a:solidFill>
                <a:schemeClr val="tx1"/>
              </a:solidFill>
            </a:rPr>
            <a:t>Międzynarodowy transfer wiedzy i doświadczeń nauczycieli, ekspertów. Porównanie statusu </a:t>
          </a:r>
          <a:r>
            <a:rPr lang="pl-PL" sz="2200" b="1" kern="1200" dirty="0" err="1" smtClean="0">
              <a:solidFill>
                <a:schemeClr val="tx1"/>
              </a:solidFill>
            </a:rPr>
            <a:t>TiE</a:t>
          </a:r>
          <a:r>
            <a:rPr lang="pl-PL" sz="2200" b="1" kern="1200" dirty="0" smtClean="0">
              <a:solidFill>
                <a:schemeClr val="tx1"/>
              </a:solidFill>
            </a:rPr>
            <a:t> i dramy w różnych krajach</a:t>
          </a:r>
          <a:endParaRPr lang="pl-PL" sz="2200" b="1" kern="1200" dirty="0">
            <a:solidFill>
              <a:schemeClr val="tx1"/>
            </a:solidFill>
          </a:endParaRPr>
        </a:p>
      </dsp:txBody>
      <dsp:txXfrm rot="10800000">
        <a:off x="1038326" y="2728391"/>
        <a:ext cx="8616746" cy="1049498"/>
      </dsp:txXfrm>
    </dsp:sp>
    <dsp:sp modelId="{0563F711-A91B-4347-8B04-B560A48B7365}">
      <dsp:nvSpPr>
        <dsp:cNvPr id="0" name=""/>
        <dsp:cNvSpPr/>
      </dsp:nvSpPr>
      <dsp:spPr>
        <a:xfrm>
          <a:off x="964422" y="2711935"/>
          <a:ext cx="1049498" cy="104949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0E5D1E-BC04-4500-808E-0D08C52A0A0C}">
      <dsp:nvSpPr>
        <dsp:cNvPr id="0" name=""/>
        <dsp:cNvSpPr/>
      </dsp:nvSpPr>
      <dsp:spPr>
        <a:xfrm rot="10800000">
          <a:off x="1231962" y="4038604"/>
          <a:ext cx="8381937" cy="104949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800" tIns="83820" rIns="156464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200" b="1" kern="1200" dirty="0" smtClean="0">
              <a:solidFill>
                <a:schemeClr val="tx1"/>
              </a:solidFill>
            </a:rPr>
            <a:t>Organizacja konferencji na poziomie krajowym oraz       międzynarodowym, w celu rozpowszechniania wyników badań.</a:t>
          </a:r>
          <a:endParaRPr lang="pl-PL" sz="2200" b="1" kern="1200" dirty="0">
            <a:solidFill>
              <a:schemeClr val="tx1"/>
            </a:solidFill>
          </a:endParaRPr>
        </a:p>
      </dsp:txBody>
      <dsp:txXfrm rot="10800000">
        <a:off x="1231962" y="4038604"/>
        <a:ext cx="8381937" cy="1049498"/>
      </dsp:txXfrm>
    </dsp:sp>
    <dsp:sp modelId="{F8865FEF-80A3-44A8-92D3-7D2DEE394FE1}">
      <dsp:nvSpPr>
        <dsp:cNvPr id="0" name=""/>
        <dsp:cNvSpPr/>
      </dsp:nvSpPr>
      <dsp:spPr>
        <a:xfrm>
          <a:off x="850898" y="4038604"/>
          <a:ext cx="1049498" cy="1049498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3B38215-A08F-45CA-B913-CA04479A0730}">
      <dsp:nvSpPr>
        <dsp:cNvPr id="0" name=""/>
        <dsp:cNvSpPr/>
      </dsp:nvSpPr>
      <dsp:spPr>
        <a:xfrm rot="10800000">
          <a:off x="1849327" y="4153"/>
          <a:ext cx="6500923" cy="84750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3728" tIns="87630" rIns="163576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300" kern="1200" dirty="0" smtClean="0">
              <a:solidFill>
                <a:schemeClr val="tx1"/>
              </a:solidFill>
            </a:rPr>
            <a:t>Zdolność porozumiewania się w języku ojczystym,</a:t>
          </a:r>
        </a:p>
      </dsp:txBody>
      <dsp:txXfrm rot="10800000">
        <a:off x="1849327" y="4153"/>
        <a:ext cx="6500923" cy="847508"/>
      </dsp:txXfrm>
    </dsp:sp>
    <dsp:sp modelId="{FFDE9871-B20B-4DFD-8C0E-735B487E5C97}">
      <dsp:nvSpPr>
        <dsp:cNvPr id="0" name=""/>
        <dsp:cNvSpPr/>
      </dsp:nvSpPr>
      <dsp:spPr>
        <a:xfrm>
          <a:off x="1425573" y="4153"/>
          <a:ext cx="847508" cy="84750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FFADAD-2514-4095-AD5F-53351F040ECB}">
      <dsp:nvSpPr>
        <dsp:cNvPr id="0" name=""/>
        <dsp:cNvSpPr/>
      </dsp:nvSpPr>
      <dsp:spPr>
        <a:xfrm rot="10800000">
          <a:off x="1849327" y="1104649"/>
          <a:ext cx="6500923" cy="84750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3728" tIns="87630" rIns="163576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300" kern="1200" dirty="0" smtClean="0">
              <a:solidFill>
                <a:schemeClr val="tx1"/>
              </a:solidFill>
            </a:rPr>
            <a:t>Umiejętność uczenia się</a:t>
          </a:r>
          <a:endParaRPr lang="pl-PL" sz="2300" kern="1200" dirty="0">
            <a:solidFill>
              <a:schemeClr val="tx1"/>
            </a:solidFill>
          </a:endParaRPr>
        </a:p>
      </dsp:txBody>
      <dsp:txXfrm rot="10800000">
        <a:off x="1849327" y="1104649"/>
        <a:ext cx="6500923" cy="847508"/>
      </dsp:txXfrm>
    </dsp:sp>
    <dsp:sp modelId="{4C4CB8DF-102B-4639-A922-993E859579BC}">
      <dsp:nvSpPr>
        <dsp:cNvPr id="0" name=""/>
        <dsp:cNvSpPr/>
      </dsp:nvSpPr>
      <dsp:spPr>
        <a:xfrm>
          <a:off x="1425573" y="1104649"/>
          <a:ext cx="847508" cy="84750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70F5B8-2471-4DDC-AAFC-FE3E1174F78B}">
      <dsp:nvSpPr>
        <dsp:cNvPr id="0" name=""/>
        <dsp:cNvSpPr/>
      </dsp:nvSpPr>
      <dsp:spPr>
        <a:xfrm rot="10800000">
          <a:off x="1849327" y="2205145"/>
          <a:ext cx="6500923" cy="84750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3728" tIns="87630" rIns="163576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300" kern="1200" dirty="0" smtClean="0">
              <a:solidFill>
                <a:schemeClr val="tx1"/>
              </a:solidFill>
            </a:rPr>
            <a:t>Kompetencje  interpersonalne, społeczne i obywatelskie</a:t>
          </a:r>
          <a:endParaRPr lang="pl-PL" sz="2300" kern="1200" dirty="0">
            <a:solidFill>
              <a:schemeClr val="tx1"/>
            </a:solidFill>
          </a:endParaRPr>
        </a:p>
      </dsp:txBody>
      <dsp:txXfrm rot="10800000">
        <a:off x="1849327" y="2205145"/>
        <a:ext cx="6500923" cy="847508"/>
      </dsp:txXfrm>
    </dsp:sp>
    <dsp:sp modelId="{FF7ABFFD-A677-4C85-A7C9-E10A9B3F9756}">
      <dsp:nvSpPr>
        <dsp:cNvPr id="0" name=""/>
        <dsp:cNvSpPr/>
      </dsp:nvSpPr>
      <dsp:spPr>
        <a:xfrm>
          <a:off x="1425573" y="2205145"/>
          <a:ext cx="847508" cy="84750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42C3D3-F675-4A5B-81D6-5DAE4FB80FF0}">
      <dsp:nvSpPr>
        <dsp:cNvPr id="0" name=""/>
        <dsp:cNvSpPr/>
      </dsp:nvSpPr>
      <dsp:spPr>
        <a:xfrm rot="10800000">
          <a:off x="1849327" y="3305641"/>
          <a:ext cx="6500923" cy="84750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3728" tIns="87630" rIns="163576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300" b="1" kern="1200" dirty="0" smtClean="0">
              <a:solidFill>
                <a:schemeClr val="tx1"/>
              </a:solidFill>
            </a:rPr>
            <a:t>Zmysł przedsiębiorczości</a:t>
          </a:r>
          <a:endParaRPr lang="pl-PL" sz="2300" b="1" kern="1200" dirty="0">
            <a:solidFill>
              <a:schemeClr val="tx1"/>
            </a:solidFill>
          </a:endParaRPr>
        </a:p>
      </dsp:txBody>
      <dsp:txXfrm rot="10800000">
        <a:off x="1849327" y="3305641"/>
        <a:ext cx="6500923" cy="847508"/>
      </dsp:txXfrm>
    </dsp:sp>
    <dsp:sp modelId="{45F91ECE-656C-4F96-9762-C8D5730A637F}">
      <dsp:nvSpPr>
        <dsp:cNvPr id="0" name=""/>
        <dsp:cNvSpPr/>
      </dsp:nvSpPr>
      <dsp:spPr>
        <a:xfrm>
          <a:off x="1425573" y="3305641"/>
          <a:ext cx="847508" cy="84750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786C83-DC94-4C7E-BF39-EA1820F9A86E}">
      <dsp:nvSpPr>
        <dsp:cNvPr id="0" name=""/>
        <dsp:cNvSpPr/>
      </dsp:nvSpPr>
      <dsp:spPr>
        <a:xfrm rot="10800000">
          <a:off x="1849327" y="4406138"/>
          <a:ext cx="6500923" cy="84750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3728" tIns="87630" rIns="163576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300" kern="1200" dirty="0" smtClean="0">
              <a:solidFill>
                <a:schemeClr val="tx1"/>
              </a:solidFill>
            </a:rPr>
            <a:t>Świadomość kulturowa</a:t>
          </a:r>
          <a:endParaRPr lang="pl-PL" sz="2300" kern="1200" dirty="0">
            <a:solidFill>
              <a:schemeClr val="tx1"/>
            </a:solidFill>
          </a:endParaRPr>
        </a:p>
      </dsp:txBody>
      <dsp:txXfrm rot="10800000">
        <a:off x="1849327" y="4406138"/>
        <a:ext cx="6500923" cy="847508"/>
      </dsp:txXfrm>
    </dsp:sp>
    <dsp:sp modelId="{02E4D4C9-F561-4802-9FBD-7A0BA56E82BF}">
      <dsp:nvSpPr>
        <dsp:cNvPr id="0" name=""/>
        <dsp:cNvSpPr/>
      </dsp:nvSpPr>
      <dsp:spPr>
        <a:xfrm>
          <a:off x="1425573" y="4406138"/>
          <a:ext cx="847508" cy="84750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BA9EA5B-C3E0-4568-BCE2-C1D7EB4B72B4}">
      <dsp:nvSpPr>
        <dsp:cNvPr id="0" name=""/>
        <dsp:cNvSpPr/>
      </dsp:nvSpPr>
      <dsp:spPr>
        <a:xfrm rot="10800000">
          <a:off x="98423" y="1133"/>
          <a:ext cx="9426577" cy="321436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93987" tIns="114300" rIns="21336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000" kern="1200" dirty="0" smtClean="0">
              <a:solidFill>
                <a:schemeClr val="tx1"/>
              </a:solidFill>
              <a:latin typeface="Calibri" pitchFamily="34" charset="0"/>
            </a:rPr>
            <a:t>Ponadto, uważamy, że istnieje kompetencja dotychczas niewymieniona wśród Kompetencji Lizbońskich, a jest nią </a:t>
          </a:r>
          <a:r>
            <a:rPr lang="pl-PL" sz="3000" b="1" kern="1200" dirty="0" smtClean="0">
              <a:solidFill>
                <a:schemeClr val="tx1"/>
              </a:solidFill>
              <a:latin typeface="Calibri" pitchFamily="34" charset="0"/>
            </a:rPr>
            <a:t>uniwersalna umiejętność bycia człowiekiem</a:t>
          </a:r>
          <a:r>
            <a:rPr lang="pl-PL" sz="3000" kern="1200" dirty="0" smtClean="0">
              <a:solidFill>
                <a:schemeClr val="tx1"/>
              </a:solidFill>
              <a:latin typeface="Calibri" pitchFamily="34" charset="0"/>
            </a:rPr>
            <a:t>. Nazwaliśmy tę kompetencję </a:t>
          </a:r>
        </a:p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000" b="1" kern="1200" dirty="0" smtClean="0">
              <a:solidFill>
                <a:schemeClr val="tx1"/>
              </a:solidFill>
              <a:latin typeface="Calibri" pitchFamily="34" charset="0"/>
            </a:rPr>
            <a:t>„Wszystko to i jeszcze więcej"</a:t>
          </a:r>
          <a:r>
            <a:rPr lang="pl-PL" sz="3000" kern="1200" dirty="0" smtClean="0">
              <a:solidFill>
                <a:schemeClr val="tx1"/>
              </a:solidFill>
              <a:latin typeface="Calibri" pitchFamily="34" charset="0"/>
            </a:rPr>
            <a:t> i włączyliśmy ją do dyskusji na temat wyników badań</a:t>
          </a:r>
          <a:r>
            <a:rPr lang="pl-PL" sz="1700" kern="1200" dirty="0" smtClean="0">
              <a:solidFill>
                <a:schemeClr val="tx1"/>
              </a:solidFill>
            </a:rPr>
            <a:t>.</a:t>
          </a:r>
          <a:endParaRPr lang="pl-PL" sz="1700" kern="1200" dirty="0">
            <a:solidFill>
              <a:schemeClr val="tx1"/>
            </a:solidFill>
          </a:endParaRPr>
        </a:p>
      </dsp:txBody>
      <dsp:txXfrm rot="10800000">
        <a:off x="98423" y="1133"/>
        <a:ext cx="9426577" cy="3214364"/>
      </dsp:txXfrm>
    </dsp:sp>
    <dsp:sp modelId="{3352D514-FC7A-4A3C-97B1-767E5043F6DF}">
      <dsp:nvSpPr>
        <dsp:cNvPr id="0" name=""/>
        <dsp:cNvSpPr/>
      </dsp:nvSpPr>
      <dsp:spPr>
        <a:xfrm>
          <a:off x="0" y="393529"/>
          <a:ext cx="1558793" cy="216555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782652-E61C-4DD9-A8A6-309EE7E2D0ED}">
      <dsp:nvSpPr>
        <dsp:cNvPr id="0" name=""/>
        <dsp:cNvSpPr/>
      </dsp:nvSpPr>
      <dsp:spPr>
        <a:xfrm rot="10800000">
          <a:off x="-1" y="3956050"/>
          <a:ext cx="9623428" cy="133792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93987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400" kern="1200" dirty="0" smtClean="0">
              <a:solidFill>
                <a:schemeClr val="tx1"/>
              </a:solidFill>
            </a:rPr>
            <a:t>Powyższa szóstka przedstawia życiowe umiejętności i kompetencje niezbędne dla rozwoju osobistego młodych ludzi, ich przyszłego zatrudnienia i aktywnego obywatelstwa europejskiego</a:t>
          </a:r>
          <a:r>
            <a:rPr lang="pl-PL" sz="1900" kern="1200" dirty="0" smtClean="0">
              <a:solidFill>
                <a:schemeClr val="tx1"/>
              </a:solidFill>
            </a:rPr>
            <a:t>.</a:t>
          </a:r>
          <a:endParaRPr lang="pl-PL" sz="1900" kern="1200" dirty="0">
            <a:solidFill>
              <a:schemeClr val="tx1"/>
            </a:solidFill>
          </a:endParaRPr>
        </a:p>
      </dsp:txBody>
      <dsp:txXfrm rot="10800000">
        <a:off x="-1" y="3956050"/>
        <a:ext cx="9623428" cy="1337923"/>
      </dsp:txXfrm>
    </dsp:sp>
    <dsp:sp modelId="{E900919A-5B8A-42B6-82E1-1762E38C98D0}">
      <dsp:nvSpPr>
        <dsp:cNvPr id="0" name=""/>
        <dsp:cNvSpPr/>
      </dsp:nvSpPr>
      <dsp:spPr>
        <a:xfrm flipH="1">
          <a:off x="0" y="4191011"/>
          <a:ext cx="1006729" cy="1008118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C3BDDA2-6261-4BEA-83B3-D42D477A8AC6}">
      <dsp:nvSpPr>
        <dsp:cNvPr id="0" name=""/>
        <dsp:cNvSpPr/>
      </dsp:nvSpPr>
      <dsp:spPr>
        <a:xfrm>
          <a:off x="0" y="595241"/>
          <a:ext cx="9296400" cy="95996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1504" tIns="479044" rIns="721504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300" kern="1200" dirty="0" smtClean="0">
              <a:solidFill>
                <a:schemeClr val="tx1"/>
              </a:solidFill>
            </a:rPr>
            <a:t>dwanaście krajów, niektóre bardzo zróżnicowane etnicznie</a:t>
          </a:r>
          <a:endParaRPr lang="pl-PL" sz="2300" kern="1200" dirty="0">
            <a:solidFill>
              <a:schemeClr val="tx1"/>
            </a:solidFill>
          </a:endParaRPr>
        </a:p>
      </dsp:txBody>
      <dsp:txXfrm>
        <a:off x="0" y="595241"/>
        <a:ext cx="9296400" cy="959962"/>
      </dsp:txXfrm>
    </dsp:sp>
    <dsp:sp modelId="{11F77A3C-8EF0-46EB-A41E-3705621F1D74}">
      <dsp:nvSpPr>
        <dsp:cNvPr id="0" name=""/>
        <dsp:cNvSpPr/>
      </dsp:nvSpPr>
      <dsp:spPr>
        <a:xfrm>
          <a:off x="464820" y="255761"/>
          <a:ext cx="6507480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5967" tIns="0" rIns="245967" bIns="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600" b="1" i="1" kern="1200" dirty="0" smtClean="0">
              <a:solidFill>
                <a:schemeClr val="tx1"/>
              </a:solidFill>
            </a:rPr>
            <a:t>Kultura</a:t>
          </a:r>
          <a:r>
            <a:rPr lang="en-US" sz="2600" kern="1200" dirty="0" smtClean="0">
              <a:solidFill>
                <a:schemeClr val="tx1"/>
              </a:solidFill>
            </a:rPr>
            <a:t> </a:t>
          </a:r>
          <a:endParaRPr lang="pl-PL" sz="2600" kern="1200" dirty="0">
            <a:solidFill>
              <a:schemeClr val="tx1"/>
            </a:solidFill>
          </a:endParaRPr>
        </a:p>
      </dsp:txBody>
      <dsp:txXfrm>
        <a:off x="464820" y="255761"/>
        <a:ext cx="6507480" cy="678960"/>
      </dsp:txXfrm>
    </dsp:sp>
    <dsp:sp modelId="{2C4CA9F5-24F6-4495-9DD4-02A6A9391309}">
      <dsp:nvSpPr>
        <dsp:cNvPr id="0" name=""/>
        <dsp:cNvSpPr/>
      </dsp:nvSpPr>
      <dsp:spPr>
        <a:xfrm>
          <a:off x="0" y="2018883"/>
          <a:ext cx="9296400" cy="22821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1504" tIns="479044" rIns="721504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300" kern="1200" dirty="0" smtClean="0">
              <a:solidFill>
                <a:schemeClr val="tx1"/>
              </a:solidFill>
            </a:rPr>
            <a:t>jednorazowe zajęcia dramy</a:t>
          </a:r>
          <a:r>
            <a:rPr lang="en-US" sz="2300" kern="1200" dirty="0" smtClean="0">
              <a:solidFill>
                <a:schemeClr val="tx1"/>
              </a:solidFill>
            </a:rPr>
            <a:t>,</a:t>
          </a:r>
          <a:endParaRPr lang="pl-PL" sz="2300" kern="1200" dirty="0">
            <a:solidFill>
              <a:schemeClr val="tx1"/>
            </a:solidFill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300" kern="1200" dirty="0" smtClean="0">
              <a:solidFill>
                <a:schemeClr val="tx1"/>
              </a:solidFill>
            </a:rPr>
            <a:t>regularne zajęcia dramy, min. 10 spotkań w ciągu 4 miesięcy 	np. grupa młodzieży przygotowująca przedstawienie,</a:t>
          </a:r>
          <a:endParaRPr lang="pl-PL" sz="2300" kern="1200" dirty="0">
            <a:solidFill>
              <a:schemeClr val="tx1"/>
            </a:solidFill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300" kern="1200" dirty="0" smtClean="0">
              <a:solidFill>
                <a:schemeClr val="tx1"/>
              </a:solidFill>
            </a:rPr>
            <a:t>brak zajęć dramy (grupy kontrolne).</a:t>
          </a:r>
          <a:endParaRPr lang="pl-PL" sz="2300" kern="1200" dirty="0">
            <a:solidFill>
              <a:schemeClr val="tx1"/>
            </a:solidFill>
          </a:endParaRPr>
        </a:p>
      </dsp:txBody>
      <dsp:txXfrm>
        <a:off x="0" y="2018883"/>
        <a:ext cx="9296400" cy="2282175"/>
      </dsp:txXfrm>
    </dsp:sp>
    <dsp:sp modelId="{A402AF7F-DA66-4B94-974A-C625EE69CAC3}">
      <dsp:nvSpPr>
        <dsp:cNvPr id="0" name=""/>
        <dsp:cNvSpPr/>
      </dsp:nvSpPr>
      <dsp:spPr>
        <a:xfrm>
          <a:off x="464820" y="1679403"/>
          <a:ext cx="6507480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5967" tIns="0" rIns="245967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1" i="1" kern="1200" dirty="0" smtClean="0">
              <a:solidFill>
                <a:schemeClr val="tx1"/>
              </a:solidFill>
            </a:rPr>
            <a:t>Typy edukacyjnych oddziaływań </a:t>
          </a:r>
          <a:r>
            <a:rPr lang="pl-PL" sz="1800" b="1" i="1" kern="1200" dirty="0" err="1" smtClean="0">
              <a:solidFill>
                <a:schemeClr val="tx1"/>
              </a:solidFill>
            </a:rPr>
            <a:t>dramowych</a:t>
          </a:r>
          <a:endParaRPr lang="pl-PL" sz="1800" kern="1200" dirty="0">
            <a:solidFill>
              <a:schemeClr val="tx1"/>
            </a:solidFill>
          </a:endParaRPr>
        </a:p>
      </dsp:txBody>
      <dsp:txXfrm>
        <a:off x="464820" y="1679403"/>
        <a:ext cx="6507480" cy="678960"/>
      </dsp:txXfrm>
    </dsp:sp>
    <dsp:sp modelId="{D309B4E7-48B7-4617-AA93-3936827A6ADD}">
      <dsp:nvSpPr>
        <dsp:cNvPr id="0" name=""/>
        <dsp:cNvSpPr/>
      </dsp:nvSpPr>
      <dsp:spPr>
        <a:xfrm>
          <a:off x="0" y="4764738"/>
          <a:ext cx="9296400" cy="1304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1504" tIns="479044" rIns="721504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>
              <a:solidFill>
                <a:schemeClr val="tx1"/>
              </a:solidFill>
            </a:rPr>
            <a:t>4</a:t>
          </a:r>
          <a:r>
            <a:rPr lang="pl-PL" sz="2300" kern="1200" dirty="0" smtClean="0">
              <a:solidFill>
                <a:schemeClr val="tx1"/>
              </a:solidFill>
            </a:rPr>
            <a:t> miesiące- grupy z regularnymi zajęciami dramy, </a:t>
          </a:r>
          <a:endParaRPr lang="pl-PL" sz="2300" kern="1200" dirty="0">
            <a:solidFill>
              <a:schemeClr val="tx1"/>
            </a:solidFill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300" kern="1200" dirty="0" smtClean="0">
              <a:solidFill>
                <a:schemeClr val="tx1"/>
              </a:solidFill>
            </a:rPr>
            <a:t>1 miesiąc- grupy z jednorazową dramą.</a:t>
          </a:r>
        </a:p>
      </dsp:txBody>
      <dsp:txXfrm>
        <a:off x="0" y="4764738"/>
        <a:ext cx="9296400" cy="1304100"/>
      </dsp:txXfrm>
    </dsp:sp>
    <dsp:sp modelId="{E8900619-E352-4A14-8285-B49BA722EA6B}">
      <dsp:nvSpPr>
        <dsp:cNvPr id="0" name=""/>
        <dsp:cNvSpPr/>
      </dsp:nvSpPr>
      <dsp:spPr>
        <a:xfrm>
          <a:off x="464820" y="4425258"/>
          <a:ext cx="6507480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5967" tIns="0" rIns="245967" bIns="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600" b="1" i="1" kern="1200" dirty="0" smtClean="0">
              <a:solidFill>
                <a:schemeClr val="tx1"/>
              </a:solidFill>
            </a:rPr>
            <a:t>Czas</a:t>
          </a:r>
          <a:endParaRPr lang="pl-PL" sz="2600" kern="1200" dirty="0">
            <a:solidFill>
              <a:schemeClr val="tx1"/>
            </a:solidFill>
          </a:endParaRPr>
        </a:p>
      </dsp:txBody>
      <dsp:txXfrm>
        <a:off x="464820" y="4425258"/>
        <a:ext cx="6507480" cy="67896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832E399-486C-4C68-BD33-11C3BCC6F0AA}">
      <dsp:nvSpPr>
        <dsp:cNvPr id="0" name=""/>
        <dsp:cNvSpPr/>
      </dsp:nvSpPr>
      <dsp:spPr>
        <a:xfrm>
          <a:off x="914400" y="2967"/>
          <a:ext cx="2599613" cy="10023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915" tIns="54610" rIns="81915" bIns="5461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300" kern="1200" dirty="0" smtClean="0">
              <a:solidFill>
                <a:schemeClr val="tx1"/>
              </a:solidFill>
            </a:rPr>
            <a:t>Ilościowe</a:t>
          </a:r>
          <a:endParaRPr lang="pl-PL" sz="4300" kern="1200" dirty="0">
            <a:solidFill>
              <a:schemeClr val="tx1"/>
            </a:solidFill>
          </a:endParaRPr>
        </a:p>
      </dsp:txBody>
      <dsp:txXfrm>
        <a:off x="914400" y="2967"/>
        <a:ext cx="2599613" cy="1002310"/>
      </dsp:txXfrm>
    </dsp:sp>
    <dsp:sp modelId="{08103071-4F0B-48C4-AA1A-AD619388C0A6}">
      <dsp:nvSpPr>
        <dsp:cNvPr id="0" name=""/>
        <dsp:cNvSpPr/>
      </dsp:nvSpPr>
      <dsp:spPr>
        <a:xfrm>
          <a:off x="1174361" y="1005278"/>
          <a:ext cx="259961" cy="7517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51733"/>
              </a:lnTo>
              <a:lnTo>
                <a:pt x="259961" y="7517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96C592-8EFE-4293-BF70-CC6740E9E012}">
      <dsp:nvSpPr>
        <dsp:cNvPr id="0" name=""/>
        <dsp:cNvSpPr/>
      </dsp:nvSpPr>
      <dsp:spPr>
        <a:xfrm>
          <a:off x="1434322" y="1255856"/>
          <a:ext cx="2690474" cy="10023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200" kern="1200" dirty="0" smtClean="0"/>
            <a:t>Kwestionariusz dla młodzieży </a:t>
          </a:r>
          <a:endParaRPr lang="pl-PL" sz="2200" kern="1200" dirty="0">
            <a:solidFill>
              <a:schemeClr val="tx1"/>
            </a:solidFill>
          </a:endParaRPr>
        </a:p>
      </dsp:txBody>
      <dsp:txXfrm>
        <a:off x="1434322" y="1255856"/>
        <a:ext cx="2690474" cy="1002310"/>
      </dsp:txXfrm>
    </dsp:sp>
    <dsp:sp modelId="{BD0B2A40-B79B-43F7-A252-D3196FFF0D0F}">
      <dsp:nvSpPr>
        <dsp:cNvPr id="0" name=""/>
        <dsp:cNvSpPr/>
      </dsp:nvSpPr>
      <dsp:spPr>
        <a:xfrm>
          <a:off x="1174361" y="1005278"/>
          <a:ext cx="259961" cy="20046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04621"/>
              </a:lnTo>
              <a:lnTo>
                <a:pt x="259961" y="20046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E88153-2B80-4418-851C-D0EB7A41655D}">
      <dsp:nvSpPr>
        <dsp:cNvPr id="0" name=""/>
        <dsp:cNvSpPr/>
      </dsp:nvSpPr>
      <dsp:spPr>
        <a:xfrm>
          <a:off x="1434322" y="2508744"/>
          <a:ext cx="2693986" cy="10023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200" kern="1200" dirty="0" smtClean="0"/>
            <a:t>Kwestionariusz dla nauczycieli/</a:t>
          </a:r>
          <a:r>
            <a:rPr lang="pl-PL" sz="2200" kern="1200" dirty="0" err="1" smtClean="0"/>
            <a:t>ek</a:t>
          </a:r>
          <a:r>
            <a:rPr lang="pl-PL" sz="2200" kern="1200" dirty="0" smtClean="0"/>
            <a:t> </a:t>
          </a:r>
          <a:endParaRPr lang="pl-PL" sz="2200" kern="1200" dirty="0"/>
        </a:p>
      </dsp:txBody>
      <dsp:txXfrm>
        <a:off x="1434322" y="2508744"/>
        <a:ext cx="2693986" cy="1002310"/>
      </dsp:txXfrm>
    </dsp:sp>
    <dsp:sp modelId="{168CFBB2-90BA-4AE5-8D00-F2DFE75DA2D3}">
      <dsp:nvSpPr>
        <dsp:cNvPr id="0" name=""/>
        <dsp:cNvSpPr/>
      </dsp:nvSpPr>
      <dsp:spPr>
        <a:xfrm>
          <a:off x="1174361" y="1005278"/>
          <a:ext cx="259961" cy="32575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57510"/>
              </a:lnTo>
              <a:lnTo>
                <a:pt x="259961" y="325751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AF5917-4676-4605-9B3A-16D9C1B531C4}">
      <dsp:nvSpPr>
        <dsp:cNvPr id="0" name=""/>
        <dsp:cNvSpPr/>
      </dsp:nvSpPr>
      <dsp:spPr>
        <a:xfrm>
          <a:off x="1434322" y="3761633"/>
          <a:ext cx="2690474" cy="10023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200" kern="1200" dirty="0" smtClean="0">
              <a:solidFill>
                <a:schemeClr val="tx1"/>
              </a:solidFill>
            </a:rPr>
            <a:t>Ustrukturyzowana obserwacja</a:t>
          </a:r>
          <a:endParaRPr lang="pl-PL" sz="2200" kern="1200" dirty="0">
            <a:solidFill>
              <a:schemeClr val="tx1"/>
            </a:solidFill>
          </a:endParaRPr>
        </a:p>
      </dsp:txBody>
      <dsp:txXfrm>
        <a:off x="1434322" y="3761633"/>
        <a:ext cx="2690474" cy="1002310"/>
      </dsp:txXfrm>
    </dsp:sp>
    <dsp:sp modelId="{9A92F5D4-C893-4828-93A2-60062C91BADE}">
      <dsp:nvSpPr>
        <dsp:cNvPr id="0" name=""/>
        <dsp:cNvSpPr/>
      </dsp:nvSpPr>
      <dsp:spPr>
        <a:xfrm>
          <a:off x="4015176" y="2967"/>
          <a:ext cx="3071441" cy="10023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915" tIns="54610" rIns="81915" bIns="5461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300" kern="1200" dirty="0" smtClean="0">
              <a:solidFill>
                <a:schemeClr val="tx1"/>
              </a:solidFill>
            </a:rPr>
            <a:t>Jakościowe</a:t>
          </a:r>
          <a:endParaRPr lang="pl-PL" sz="4300" kern="1200" dirty="0">
            <a:solidFill>
              <a:schemeClr val="tx1"/>
            </a:solidFill>
          </a:endParaRPr>
        </a:p>
      </dsp:txBody>
      <dsp:txXfrm>
        <a:off x="4015176" y="2967"/>
        <a:ext cx="3071441" cy="1002310"/>
      </dsp:txXfrm>
    </dsp:sp>
    <dsp:sp modelId="{5F186FA9-8BEE-40A9-A1F8-FD726D6942A0}">
      <dsp:nvSpPr>
        <dsp:cNvPr id="0" name=""/>
        <dsp:cNvSpPr/>
      </dsp:nvSpPr>
      <dsp:spPr>
        <a:xfrm>
          <a:off x="4322321" y="1005278"/>
          <a:ext cx="307144" cy="7517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51733"/>
              </a:lnTo>
              <a:lnTo>
                <a:pt x="307144" y="7517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1FB6E4-1BC3-46E9-8AAC-4578904018B6}">
      <dsp:nvSpPr>
        <dsp:cNvPr id="0" name=""/>
        <dsp:cNvSpPr/>
      </dsp:nvSpPr>
      <dsp:spPr>
        <a:xfrm>
          <a:off x="4629465" y="1255856"/>
          <a:ext cx="3158193" cy="10023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200" kern="1200" dirty="0" smtClean="0"/>
            <a:t>ustrukturyzowane opisy programów </a:t>
          </a:r>
          <a:r>
            <a:rPr lang="pl-PL" sz="2200" kern="1200" dirty="0" err="1" smtClean="0"/>
            <a:t>dramowych</a:t>
          </a:r>
          <a:endParaRPr lang="pl-PL" sz="2200" kern="1200" dirty="0">
            <a:solidFill>
              <a:schemeClr val="tx1"/>
            </a:solidFill>
          </a:endParaRPr>
        </a:p>
      </dsp:txBody>
      <dsp:txXfrm>
        <a:off x="4629465" y="1255856"/>
        <a:ext cx="3158193" cy="1002310"/>
      </dsp:txXfrm>
    </dsp:sp>
    <dsp:sp modelId="{1EF57B62-0CF7-481F-87AB-32F193B45D49}">
      <dsp:nvSpPr>
        <dsp:cNvPr id="0" name=""/>
        <dsp:cNvSpPr/>
      </dsp:nvSpPr>
      <dsp:spPr>
        <a:xfrm>
          <a:off x="4322321" y="1005278"/>
          <a:ext cx="307144" cy="20046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04621"/>
              </a:lnTo>
              <a:lnTo>
                <a:pt x="307144" y="20046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4C1F18-71C4-4034-91C7-49D812D13D46}">
      <dsp:nvSpPr>
        <dsp:cNvPr id="0" name=""/>
        <dsp:cNvSpPr/>
      </dsp:nvSpPr>
      <dsp:spPr>
        <a:xfrm>
          <a:off x="4629465" y="2508744"/>
          <a:ext cx="3219133" cy="10023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200" kern="1200" dirty="0" smtClean="0"/>
            <a:t>Ekspercka </a:t>
          </a:r>
          <a:r>
            <a:rPr lang="pl-PL" sz="2200" kern="1200" dirty="0" err="1" smtClean="0"/>
            <a:t>pre-klasyfikacja</a:t>
          </a:r>
          <a:r>
            <a:rPr lang="pl-PL" sz="2200" kern="1200" dirty="0" smtClean="0"/>
            <a:t> programów dramy </a:t>
          </a:r>
          <a:endParaRPr lang="pl-PL" sz="2200" kern="1200" dirty="0"/>
        </a:p>
      </dsp:txBody>
      <dsp:txXfrm>
        <a:off x="4629465" y="2508744"/>
        <a:ext cx="3219133" cy="1002310"/>
      </dsp:txXfrm>
    </dsp:sp>
    <dsp:sp modelId="{7E984F4D-3AF1-44A8-9CD3-BB8983F1CBFF}">
      <dsp:nvSpPr>
        <dsp:cNvPr id="0" name=""/>
        <dsp:cNvSpPr/>
      </dsp:nvSpPr>
      <dsp:spPr>
        <a:xfrm>
          <a:off x="4322321" y="1005278"/>
          <a:ext cx="307144" cy="32575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57510"/>
              </a:lnTo>
              <a:lnTo>
                <a:pt x="307144" y="325751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328793-7BCE-4607-8967-41D0A7431723}">
      <dsp:nvSpPr>
        <dsp:cNvPr id="0" name=""/>
        <dsp:cNvSpPr/>
      </dsp:nvSpPr>
      <dsp:spPr>
        <a:xfrm>
          <a:off x="4629465" y="3761633"/>
          <a:ext cx="3219133" cy="10023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200" kern="1200" dirty="0" smtClean="0"/>
            <a:t>Wywiady i sprawozdania o sytuacji dramy </a:t>
          </a:r>
          <a:endParaRPr lang="pl-PL" sz="2200" kern="1200" dirty="0"/>
        </a:p>
      </dsp:txBody>
      <dsp:txXfrm>
        <a:off x="4629465" y="3761633"/>
        <a:ext cx="3219133" cy="1002310"/>
      </dsp:txXfrm>
    </dsp:sp>
    <dsp:sp modelId="{927BC379-37D9-4026-A492-CF0A56B01B92}">
      <dsp:nvSpPr>
        <dsp:cNvPr id="0" name=""/>
        <dsp:cNvSpPr/>
      </dsp:nvSpPr>
      <dsp:spPr>
        <a:xfrm>
          <a:off x="4322321" y="1005278"/>
          <a:ext cx="307144" cy="45103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10398"/>
              </a:lnTo>
              <a:lnTo>
                <a:pt x="307144" y="451039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621379-1AF5-4BF9-9F82-0128F55FB008}">
      <dsp:nvSpPr>
        <dsp:cNvPr id="0" name=""/>
        <dsp:cNvSpPr/>
      </dsp:nvSpPr>
      <dsp:spPr>
        <a:xfrm>
          <a:off x="4629465" y="5014521"/>
          <a:ext cx="3219133" cy="10023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200" kern="1200" dirty="0" smtClean="0">
              <a:solidFill>
                <a:schemeClr val="tx1"/>
              </a:solidFill>
            </a:rPr>
            <a:t>Dopełniające badania w poszczególnych krajach</a:t>
          </a:r>
          <a:endParaRPr lang="pl-PL" sz="2200" kern="1200" dirty="0">
            <a:solidFill>
              <a:schemeClr val="tx1"/>
            </a:solidFill>
          </a:endParaRPr>
        </a:p>
      </dsp:txBody>
      <dsp:txXfrm>
        <a:off x="4629465" y="5014521"/>
        <a:ext cx="3219133" cy="10023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2265194-36B1-4475-AD20-B9D85DDFC9EF}" type="datetimeFigureOut">
              <a:rPr lang="pl-PL"/>
              <a:pPr>
                <a:defRPr/>
              </a:pPr>
              <a:t>2010-12-03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 smtClean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4284F1C-D927-47F9-8D72-9D93C89B936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284F1C-D927-47F9-8D72-9D93C89B936C}" type="slidenum">
              <a:rPr lang="pl-PL" smtClean="0"/>
              <a:pPr>
                <a:defRPr/>
              </a:pPr>
              <a:t>5</a:t>
            </a:fld>
            <a:endParaRPr lang="pl-P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pl-PL" dirty="0" smtClean="0"/>
              <a:t>Ponadto, uważamy, że istnieje kompetencja dotychczas niewymieniona wśród Kompetencji Lizbońskich, a jest nią </a:t>
            </a:r>
            <a:r>
              <a:rPr lang="pl-PL" b="1" dirty="0" smtClean="0"/>
              <a:t>uniwersalna umiejętność bycia człowiekiem</a:t>
            </a:r>
            <a:r>
              <a:rPr lang="pl-PL" dirty="0" smtClean="0"/>
              <a:t>. Nazwaliśmy tę kompetencję </a:t>
            </a:r>
            <a:r>
              <a:rPr lang="pl-PL" b="1" dirty="0" smtClean="0"/>
              <a:t>„Wszystko to i jeszcze więcej"</a:t>
            </a:r>
            <a:r>
              <a:rPr lang="pl-PL" dirty="0" smtClean="0"/>
              <a:t> i włączyliśmy ją do dyskusji na temat wyników badań.</a:t>
            </a:r>
          </a:p>
          <a:p>
            <a:endParaRPr lang="pl-PL" dirty="0" smtClean="0"/>
          </a:p>
          <a:p>
            <a:r>
              <a:rPr lang="pl-PL" dirty="0" smtClean="0"/>
              <a:t>Powyższa szóstka przedstawia życiowe umiejętności i kompetencje niezbędne dla rozwoju</a:t>
            </a:r>
          </a:p>
          <a:p>
            <a:r>
              <a:rPr lang="pl-PL" dirty="0" smtClean="0"/>
              <a:t>osobistego młodych ludzi, ich przyszłego zatrudnienia i aktywnego obywatelstwa</a:t>
            </a:r>
          </a:p>
          <a:p>
            <a:r>
              <a:rPr lang="pl-PL" dirty="0" smtClean="0"/>
              <a:t>europejskiego.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284F1C-D927-47F9-8D72-9D93C89B936C}" type="slidenum">
              <a:rPr lang="pl-PL" smtClean="0"/>
              <a:pPr>
                <a:defRPr/>
              </a:pPr>
              <a:t>7</a:t>
            </a:fld>
            <a:endParaRPr lang="pl-P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41988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B776C84-256B-4DDE-A238-9F315ABEDA28}" type="slidenum">
              <a:rPr lang="pl-PL" smtClean="0"/>
              <a:pPr/>
              <a:t>10</a:t>
            </a:fld>
            <a:endParaRPr lang="pl-PL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284F1C-D927-47F9-8D72-9D93C89B936C}" type="slidenum">
              <a:rPr lang="pl-PL" smtClean="0"/>
              <a:pPr>
                <a:defRPr/>
              </a:pPr>
              <a:t>13</a:t>
            </a:fld>
            <a:endParaRPr lang="pl-P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pl-P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są wyżej oceniane przez nauczycieli pod każdym względem,</a:t>
            </a:r>
          </a:p>
          <a:p>
            <a:r>
              <a:rPr lang="pl-P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są bardziej pewne swoich umiejętności czytania i rozumienia zadań,</a:t>
            </a:r>
          </a:p>
          <a:p>
            <a:r>
              <a:rPr lang="pl-P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mają większe poczucie pewności siebie w sytuacjach porozumiewania się</a:t>
            </a:r>
          </a:p>
          <a:p>
            <a:r>
              <a:rPr lang="pl-P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 innymi,</a:t>
            </a:r>
          </a:p>
          <a:p>
            <a:r>
              <a:rPr lang="pl-P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4. częściej odczuwają, że są twórczy,</a:t>
            </a:r>
          </a:p>
          <a:p>
            <a:r>
              <a:rPr lang="pl-P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5. bardziej lubią chodzić do szkoły,</a:t>
            </a:r>
          </a:p>
          <a:p>
            <a:r>
              <a:rPr lang="pl-P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6. bardziej lubią zajęcia szkolne,</a:t>
            </a:r>
          </a:p>
          <a:p>
            <a:r>
              <a:rPr lang="pl-P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7. są lepsze w rozwiązywaniu problemów,</a:t>
            </a:r>
          </a:p>
          <a:p>
            <a:r>
              <a:rPr lang="pl-P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8. lepiej radzą sobie ze stresem,</a:t>
            </a:r>
          </a:p>
          <a:p>
            <a:r>
              <a:rPr lang="pl-P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9. są znacznie bardziej tolerancyjne wobec mniejszości i obcokrajowców,</a:t>
            </a:r>
          </a:p>
          <a:p>
            <a:r>
              <a:rPr lang="pl-P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10. są bardziej aktywnymi obywatelami,</a:t>
            </a:r>
          </a:p>
          <a:p>
            <a:r>
              <a:rPr lang="pl-P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11. wykazują większe zainteresowanie głosowaniem na każdym szczeblu,</a:t>
            </a:r>
          </a:p>
          <a:p>
            <a:r>
              <a:rPr lang="pl-P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12. wykazują większe zainteresowanie uczestnictwem w sprawach publicznych,</a:t>
            </a:r>
          </a:p>
          <a:p>
            <a:r>
              <a:rPr lang="pl-P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13. są bardziej empatyczne: mają szacunek dla innych,</a:t>
            </a:r>
          </a:p>
          <a:p>
            <a:r>
              <a:rPr lang="pl-P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14. są bardziej skłonne zmienić swój punkt widzenia,</a:t>
            </a:r>
          </a:p>
          <a:p>
            <a:r>
              <a:rPr lang="pl-P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15. są bardziej innowacyjne i przedsiębiorcze,</a:t>
            </a:r>
          </a:p>
          <a:p>
            <a:r>
              <a:rPr lang="pl-P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16. są bardziej oddane kreowaniu swojej przyszłości i mają więcej planów,</a:t>
            </a:r>
          </a:p>
          <a:p>
            <a:r>
              <a:rPr lang="pl-P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17. są znacznie bardziej skłonne uczestniczyć w różnych rodzajach sztuki i kultury,</a:t>
            </a:r>
          </a:p>
          <a:p>
            <a:r>
              <a:rPr lang="pl-P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nie tylko brać udział w przedstawieniach, ale także pisać, tworzyć muzykę, filmy,</a:t>
            </a:r>
          </a:p>
          <a:p>
            <a:r>
              <a:rPr lang="pl-P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rękodzieła oraz uczestniczyć w różnego rodzaju działalności artystycznej</a:t>
            </a:r>
          </a:p>
          <a:p>
            <a:r>
              <a:rPr lang="pl-P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 kulturalnej,</a:t>
            </a:r>
          </a:p>
          <a:p>
            <a:r>
              <a:rPr lang="pl-P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18. spędzają więcej czasu w szkole, więcej czytają, wykonują prace domowe, grają,</a:t>
            </a:r>
          </a:p>
          <a:p>
            <a:r>
              <a:rPr lang="pl-P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rozmawiają i spędzają więcej czasu z członkami rodziny oraz opiekując się młodszymi</a:t>
            </a:r>
          </a:p>
          <a:p>
            <a:r>
              <a:rPr lang="pl-P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braćmi i siostrami. Dla kontrastu, mniej czasu spędzają oglądając telewizję</a:t>
            </a:r>
          </a:p>
          <a:p>
            <a:r>
              <a:rPr lang="pl-P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lub grając w gry komputerowe,</a:t>
            </a:r>
          </a:p>
          <a:p>
            <a:r>
              <a:rPr lang="pl-P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</a:t>
            </a:r>
          </a:p>
          <a:p>
            <a:r>
              <a:rPr lang="pl-P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19. robią więcej dla swoich rodzin, chętniej podejmują pracę w niepełnym wymiarze</a:t>
            </a:r>
          </a:p>
          <a:p>
            <a:r>
              <a:rPr lang="pl-P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godzin i spędzają więcej czasu w twórczy sposób – samodzielnie lub w grupie;</a:t>
            </a:r>
          </a:p>
          <a:p>
            <a:r>
              <a:rPr lang="pl-P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częściej chodzą do teatru, na wystawy, do muzeum i do kina, częściej też uprawiają</a:t>
            </a:r>
          </a:p>
          <a:p>
            <a:r>
              <a:rPr lang="pl-P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turystykę pieszą i rowerową,</a:t>
            </a:r>
          </a:p>
          <a:p>
            <a:r>
              <a:rPr lang="pl-P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20. częściej są centralnym osobowościami w klasie,</a:t>
            </a:r>
          </a:p>
          <a:p>
            <a:r>
              <a:rPr lang="pl-P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21. mają większe poczucie humoru,</a:t>
            </a:r>
          </a:p>
          <a:p>
            <a:r>
              <a:rPr lang="pl-P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22. czują się lepiej w domu.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284F1C-D927-47F9-8D72-9D93C89B936C}" type="slidenum">
              <a:rPr lang="pl-PL" smtClean="0"/>
              <a:pPr>
                <a:defRPr/>
              </a:pPr>
              <a:t>15</a:t>
            </a:fld>
            <a:endParaRPr lang="pl-P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284F1C-D927-47F9-8D72-9D93C89B936C}" type="slidenum">
              <a:rPr lang="pl-PL" smtClean="0"/>
              <a:pPr>
                <a:defRPr/>
              </a:pPr>
              <a:t>16</a:t>
            </a:fld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801688" y="2349500"/>
            <a:ext cx="9090025" cy="1620838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603375" y="4284663"/>
            <a:ext cx="7486650" cy="1931987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BB8854-62C2-4D95-91EF-6746AD1C802A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9DFF4D-E3E2-4CDD-BE3E-0AE8F572E440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753350" y="303213"/>
            <a:ext cx="2405063" cy="6451600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34988" y="303213"/>
            <a:ext cx="7065962" cy="6451600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F4F113-D0DE-4A2A-AC52-86F7464519A6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ytuł i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3425" cy="4302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abeli 2"/>
          <p:cNvSpPr>
            <a:spLocks noGrp="1"/>
          </p:cNvSpPr>
          <p:nvPr>
            <p:ph type="tbl" idx="1"/>
          </p:nvPr>
        </p:nvSpPr>
        <p:spPr>
          <a:xfrm>
            <a:off x="534988" y="1763713"/>
            <a:ext cx="9623425" cy="4991100"/>
          </a:xfrm>
        </p:spPr>
        <p:txBody>
          <a:bodyPr/>
          <a:lstStyle/>
          <a:p>
            <a:pPr lvl="0"/>
            <a:endParaRPr lang="pl-PL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5C5F1A-6895-4161-8225-0C20610AF020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5C15D8-0FFF-45E9-8D8F-F2880FFE420B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44550" y="4859338"/>
            <a:ext cx="9090025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44550" y="3205163"/>
            <a:ext cx="9090025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D96715-B223-45B2-88D7-9E38C757428A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34988" y="1763713"/>
            <a:ext cx="4735512" cy="4991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422900" y="1763713"/>
            <a:ext cx="4735513" cy="4991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093FB9-283C-4EAD-8A87-F72FADFC0C68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3425" cy="1260475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34988" y="1692275"/>
            <a:ext cx="4724400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34988" y="2397125"/>
            <a:ext cx="4724400" cy="43576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432425" y="1692275"/>
            <a:ext cx="472598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432425" y="2397125"/>
            <a:ext cx="4725988" cy="43576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739C37-F603-45AC-A82C-F5C4DF07560C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A33A91-2DE0-41D3-9D2B-90F2E27CC470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282ED8-0C36-420D-9315-3AFBC288AB3D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4988" y="301625"/>
            <a:ext cx="3517900" cy="128111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181475" y="301625"/>
            <a:ext cx="5976938" cy="64531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34988" y="1582738"/>
            <a:ext cx="3517900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A2A088-D6D8-4572-B6A7-760A1CA168C8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95500" y="5292725"/>
            <a:ext cx="64166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95500" y="676275"/>
            <a:ext cx="6416675" cy="45354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95500" y="5918200"/>
            <a:ext cx="6416675" cy="8874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51D8FA-6912-4892-A033-D3209B623C1C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0" descr="belso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3175"/>
            <a:ext cx="10693400" cy="7558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4988" y="303213"/>
            <a:ext cx="9623425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569" tIns="49785" rIns="99569" bIns="497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Mintacím szerkesztése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4988" y="1763713"/>
            <a:ext cx="9623425" cy="499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569" tIns="49785" rIns="99569" bIns="497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4988" y="6884988"/>
            <a:ext cx="2495550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569" tIns="49785" rIns="99569" bIns="49785" numCol="1" anchor="t" anchorCtr="0" compatLnSpc="1">
            <a:prstTxWarp prst="textNoShape">
              <a:avLst/>
            </a:prstTxWarp>
          </a:bodyPr>
          <a:lstStyle>
            <a:lvl1pPr>
              <a:defRPr sz="1500" smtClean="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2838" y="6884988"/>
            <a:ext cx="338772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569" tIns="49785" rIns="99569" bIns="49785" numCol="1" anchor="t" anchorCtr="0" compatLnSpc="1">
            <a:prstTxWarp prst="textNoShape">
              <a:avLst/>
            </a:prstTxWarp>
          </a:bodyPr>
          <a:lstStyle>
            <a:lvl1pPr algn="ctr">
              <a:defRPr sz="1500" smtClean="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62863" y="6884988"/>
            <a:ext cx="2495550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569" tIns="49785" rIns="99569" bIns="49785" numCol="1" anchor="t" anchorCtr="0" compatLnSpc="1">
            <a:prstTxWarp prst="textNoShape">
              <a:avLst/>
            </a:prstTxWarp>
          </a:bodyPr>
          <a:lstStyle>
            <a:lvl1pPr algn="r">
              <a:defRPr sz="1500" smtClean="0"/>
            </a:lvl1pPr>
          </a:lstStyle>
          <a:p>
            <a:pPr>
              <a:defRPr/>
            </a:pPr>
            <a:fld id="{94FDC5AA-7B45-465E-8B4B-40E62696458D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95363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defTabSz="995363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2pPr>
      <a:lvl3pPr algn="l" defTabSz="995363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3pPr>
      <a:lvl4pPr algn="l" defTabSz="995363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4pPr>
      <a:lvl5pPr algn="l" defTabSz="995363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5pPr>
      <a:lvl6pPr marL="457200" algn="l" defTabSz="995363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6pPr>
      <a:lvl7pPr marL="914400" algn="l" defTabSz="995363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7pPr>
      <a:lvl8pPr marL="1371600" algn="l" defTabSz="995363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8pPr>
      <a:lvl9pPr marL="1828800" algn="l" defTabSz="995363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9pPr>
    </p:titleStyle>
    <p:bodyStyle>
      <a:lvl1pPr marL="373063" indent="-373063" algn="l" defTabSz="995363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809625" indent="-311150" algn="l" defTabSz="995363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244600" indent="-249238" algn="l" defTabSz="995363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743075" indent="-249238" algn="l" defTabSz="995363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239963" indent="-249238" algn="l" defTabSz="995363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697163" indent="-249238" algn="l" defTabSz="995363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3154363" indent="-249238" algn="l" defTabSz="995363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611563" indent="-249238" algn="l" defTabSz="995363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4068763" indent="-249238" algn="l" defTabSz="995363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diagramData" Target="../diagrams/data6.xml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10" Type="http://schemas.microsoft.com/office/2007/relationships/diagramDrawing" Target="../diagrams/drawing6.xml"/><Relationship Id="rId4" Type="http://schemas.openxmlformats.org/officeDocument/2006/relationships/diagramLayout" Target="../diagrams/layout6.xml"/><Relationship Id="rId9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eg"/><Relationship Id="rId4" Type="http://schemas.openxmlformats.org/officeDocument/2006/relationships/image" Target="../media/image11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1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6.jpeg"/><Relationship Id="rId9" Type="http://schemas.microsoft.com/office/2007/relationships/diagramDrawing" Target="../diagrams/drawing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6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6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diagramData" Target="../diagrams/data2.xml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microsoft.com/office/2007/relationships/diagramDrawing" Target="../diagrams/drawing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11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microsoft.com/office/2007/relationships/diagramDrawing" Target="../diagrams/drawing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Layout" Target="../diagrams/layout5.xml"/><Relationship Id="rId7" Type="http://schemas.openxmlformats.org/officeDocument/2006/relationships/image" Target="../media/image11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Relationship Id="rId9" Type="http://schemas.microsoft.com/office/2007/relationships/diagramDrawing" Target="../diagrams/drawing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5" descr="borit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175"/>
            <a:ext cx="10693400" cy="755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0900" y="4085431"/>
            <a:ext cx="7086600" cy="2362200"/>
          </a:xfrm>
        </p:spPr>
        <p:txBody>
          <a:bodyPr/>
          <a:lstStyle/>
          <a:p>
            <a:pPr algn="ctr" eaLnBrk="1" hangingPunct="1"/>
            <a:r>
              <a:rPr lang="hu-HU" sz="35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/>
            </a:r>
            <a:br>
              <a:rPr lang="hu-HU" sz="35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</a:br>
            <a:r>
              <a:rPr lang="pl-PL" sz="3800" b="1" dirty="0" smtClean="0">
                <a:latin typeface="Calibri" pitchFamily="34" charset="0"/>
              </a:rPr>
              <a:t>„Nowe klucze do kompetencji kluczowych”</a:t>
            </a:r>
            <a:br>
              <a:rPr lang="pl-PL" sz="3800" b="1" dirty="0" smtClean="0">
                <a:latin typeface="Calibri" pitchFamily="34" charset="0"/>
              </a:rPr>
            </a:br>
            <a:r>
              <a:rPr lang="pl-PL" sz="3000" b="1" dirty="0" smtClean="0">
                <a:latin typeface="Calibri" pitchFamily="34" charset="0"/>
              </a:rPr>
              <a:t>- metodologia i najważniejsze wyniki badań</a:t>
            </a:r>
            <a:r>
              <a:rPr lang="pl-PL" sz="3800" b="1" dirty="0" smtClean="0">
                <a:latin typeface="Calibri" pitchFamily="34" charset="0"/>
              </a:rPr>
              <a:t/>
            </a:r>
            <a:br>
              <a:rPr lang="pl-PL" sz="3800" b="1" dirty="0" smtClean="0">
                <a:latin typeface="Calibri" pitchFamily="34" charset="0"/>
              </a:rPr>
            </a:br>
            <a:r>
              <a:rPr lang="hu-HU" sz="1800" b="1" dirty="0" smtClean="0"/>
              <a:t/>
            </a:r>
            <a:br>
              <a:rPr lang="hu-HU" sz="1800" b="1" dirty="0" smtClean="0"/>
            </a:br>
            <a:r>
              <a:rPr lang="hu-HU" sz="1800" b="1" dirty="0" smtClean="0"/>
              <a:t>Karolina Rzepecka</a:t>
            </a:r>
            <a:br>
              <a:rPr lang="hu-HU" sz="1800" b="1" dirty="0" smtClean="0"/>
            </a:br>
            <a:r>
              <a:rPr lang="hu-HU" sz="1800" b="1" dirty="0" smtClean="0"/>
              <a:t>Instytut Pedagogiki, UG</a:t>
            </a:r>
            <a:r>
              <a:rPr lang="hu-HU" sz="2000" dirty="0" smtClean="0"/>
              <a:t/>
            </a:r>
            <a:br>
              <a:rPr lang="hu-HU" sz="2000" dirty="0" smtClean="0"/>
            </a:br>
            <a:endParaRPr lang="hu-HU" b="1" dirty="0" smtClean="0"/>
          </a:p>
        </p:txBody>
      </p:sp>
      <p:sp>
        <p:nvSpPr>
          <p:cNvPr id="4100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1384300" y="6675438"/>
            <a:ext cx="7848600" cy="685800"/>
          </a:xfrm>
          <a:noFill/>
        </p:spPr>
        <p:txBody>
          <a:bodyPr/>
          <a:lstStyle/>
          <a:p>
            <a:pPr defTabSz="995363"/>
            <a:endParaRPr lang="hu-HU" b="1" dirty="0"/>
          </a:p>
        </p:txBody>
      </p:sp>
      <p:pic>
        <p:nvPicPr>
          <p:cNvPr id="4101" name="Picture 6" descr="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9900" y="6523831"/>
            <a:ext cx="1123950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az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27300" y="6600031"/>
            <a:ext cx="1696853" cy="7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Obraz 1" descr="C:\Documents and Settings\User\Pulpit\orze men_3rzedowy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32700" y="6676231"/>
            <a:ext cx="1824456" cy="688248"/>
          </a:xfrm>
          <a:prstGeom prst="rect">
            <a:avLst/>
          </a:prstGeom>
          <a:blipFill dpi="0" rotWithShape="1">
            <a:blip r:embed="rId6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  <p:pic>
        <p:nvPicPr>
          <p:cNvPr id="9" name="Obraz 10" descr="EAC_EduTraining_4c_EN.gif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99100" y="6523831"/>
            <a:ext cx="1433501" cy="809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8" cstate="print"/>
          <a:srcRect l="951" t="2672"/>
          <a:stretch>
            <a:fillRect/>
          </a:stretch>
        </p:blipFill>
        <p:spPr bwMode="auto">
          <a:xfrm rot="6180000">
            <a:off x="5967936" y="919811"/>
            <a:ext cx="2549620" cy="1739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9" cstate="print"/>
          <a:srcRect l="1654" t="4863" r="4851" b="195"/>
          <a:stretch>
            <a:fillRect/>
          </a:stretch>
        </p:blipFill>
        <p:spPr bwMode="auto">
          <a:xfrm rot="4380000">
            <a:off x="3680957" y="596800"/>
            <a:ext cx="2534401" cy="1738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pl-PL" sz="3600" b="1" dirty="0" smtClean="0"/>
              <a:t>Metody i narzędzia badawcze</a:t>
            </a:r>
          </a:p>
        </p:txBody>
      </p:sp>
      <p:graphicFrame>
        <p:nvGraphicFramePr>
          <p:cNvPr id="6" name="Diagram 5"/>
          <p:cNvGraphicFramePr/>
          <p:nvPr/>
        </p:nvGraphicFramePr>
        <p:xfrm>
          <a:off x="698500" y="1037431"/>
          <a:ext cx="8762999" cy="601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6" descr="LOGO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22500" y="7057231"/>
            <a:ext cx="613170" cy="42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az 1" descr="C:\Documents and Settings\User\Pulpit\orze men_3rzedowy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60700" y="7094926"/>
            <a:ext cx="910056" cy="343305"/>
          </a:xfrm>
          <a:prstGeom prst="rect">
            <a:avLst/>
          </a:prstGeom>
          <a:blipFill dpi="0" rotWithShape="1">
            <a:blip r:embed="rId9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/>
              <a:t>Rodzaje danych i relacje między nimi</a:t>
            </a:r>
            <a:endParaRPr lang="pl-PL" b="1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3700" y="1570831"/>
            <a:ext cx="10085374" cy="503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22500" y="7057231"/>
            <a:ext cx="613170" cy="42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az 1" descr="C:\Documents and Settings\User\Pulpit\orze men_3rzedow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60700" y="7094926"/>
            <a:ext cx="910056" cy="343305"/>
          </a:xfrm>
          <a:prstGeom prst="rect">
            <a:avLst/>
          </a:prstGeom>
          <a:blipFill dpi="0" rotWithShape="1">
            <a:blip r:embed="rId5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546100" y="656431"/>
            <a:ext cx="9623425" cy="430212"/>
          </a:xfrm>
        </p:spPr>
        <p:txBody>
          <a:bodyPr/>
          <a:lstStyle/>
          <a:p>
            <a:pPr algn="ctr"/>
            <a:r>
              <a:rPr lang="pl-PL" sz="3300" b="1" dirty="0" smtClean="0"/>
              <a:t/>
            </a:r>
            <a:br>
              <a:rPr lang="pl-PL" sz="3300" b="1" dirty="0" smtClean="0"/>
            </a:br>
            <a:r>
              <a:rPr lang="pl-PL" sz="3300" b="1" dirty="0" smtClean="0"/>
              <a:t/>
            </a:r>
            <a:br>
              <a:rPr lang="pl-PL" sz="3300" b="1" dirty="0" smtClean="0"/>
            </a:br>
            <a:r>
              <a:rPr lang="pl-PL" sz="3300" b="1" dirty="0" smtClean="0"/>
              <a:t>Próba całkowita </a:t>
            </a:r>
            <a:r>
              <a:rPr lang="pl-PL" sz="3300" b="1" dirty="0" smtClean="0">
                <a:solidFill>
                  <a:srgbClr val="FF0000"/>
                </a:solidFill>
              </a:rPr>
              <a:t>4475 </a:t>
            </a:r>
            <a:r>
              <a:rPr lang="pl-PL" sz="3300" b="1" dirty="0" smtClean="0"/>
              <a:t>uczniów – niemal równej liczby chłopców i dziewcząt </a:t>
            </a:r>
            <a:br>
              <a:rPr lang="pl-PL" sz="3300" b="1" dirty="0" smtClean="0"/>
            </a:br>
            <a:r>
              <a:rPr lang="pl-PL" sz="2600" b="1" dirty="0" smtClean="0"/>
              <a:t>(próba polska- 370 osób) </a:t>
            </a:r>
            <a:endParaRPr lang="pl-PL" sz="2600" b="1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241300" y="2485231"/>
          <a:ext cx="5029200" cy="2926080"/>
        </p:xfrm>
        <a:graphic>
          <a:graphicData uri="http://schemas.openxmlformats.org/drawingml/2006/table">
            <a:tbl>
              <a:tblPr firstCol="1" lastCol="1" bandRow="1">
                <a:tableStyleId>{D113A9D2-9D6B-4929-AA2D-F23B5EE8CBE7}</a:tableStyleId>
              </a:tblPr>
              <a:tblGrid>
                <a:gridCol w="2514600"/>
                <a:gridCol w="2514600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pl-PL" dirty="0" smtClean="0">
                          <a:solidFill>
                            <a:schemeClr val="tx1"/>
                          </a:solidFill>
                        </a:rPr>
                        <a:t>Grupa</a:t>
                      </a:r>
                      <a:r>
                        <a:rPr lang="pl-PL" baseline="0" dirty="0" smtClean="0">
                          <a:solidFill>
                            <a:schemeClr val="tx1"/>
                          </a:solidFill>
                        </a:rPr>
                        <a:t> badawcza</a:t>
                      </a:r>
                    </a:p>
                    <a:p>
                      <a:pPr algn="ctr"/>
                      <a:r>
                        <a:rPr lang="pl-PL" baseline="0" dirty="0" smtClean="0">
                          <a:solidFill>
                            <a:schemeClr val="tx1"/>
                          </a:solidFill>
                        </a:rPr>
                        <a:t>Minimum n=160;</a:t>
                      </a:r>
                    </a:p>
                    <a:p>
                      <a:pPr algn="ctr"/>
                      <a:r>
                        <a:rPr lang="pl-PL" baseline="0" dirty="0" smtClean="0">
                          <a:solidFill>
                            <a:schemeClr val="tx1"/>
                          </a:solidFill>
                        </a:rPr>
                        <a:t>Spośród min. 8 grup/klas</a:t>
                      </a:r>
                      <a:endParaRPr lang="pl-PL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b="1" dirty="0" smtClean="0">
                          <a:solidFill>
                            <a:schemeClr val="tx1"/>
                          </a:solidFill>
                        </a:rPr>
                        <a:t>Jednorazowe zajęcia dramy</a:t>
                      </a:r>
                    </a:p>
                    <a:p>
                      <a:pPr algn="ctr"/>
                      <a:endParaRPr lang="pl-PL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pl-PL" b="1" dirty="0" smtClean="0">
                          <a:solidFill>
                            <a:schemeClr val="tx1"/>
                          </a:solidFill>
                        </a:rPr>
                        <a:t>Minimum n=80;</a:t>
                      </a:r>
                    </a:p>
                    <a:p>
                      <a:pPr algn="ctr"/>
                      <a:r>
                        <a:rPr lang="pl-PL" b="1" dirty="0" smtClean="0">
                          <a:solidFill>
                            <a:schemeClr val="tx1"/>
                          </a:solidFill>
                        </a:rPr>
                        <a:t>Spośród min.</a:t>
                      </a:r>
                      <a:r>
                        <a:rPr lang="pl-PL" b="1" baseline="0" dirty="0" smtClean="0">
                          <a:solidFill>
                            <a:schemeClr val="tx1"/>
                          </a:solidFill>
                        </a:rPr>
                        <a:t> 4 grup/klas</a:t>
                      </a:r>
                      <a:endParaRPr lang="pl-PL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 smtClean="0">
                          <a:solidFill>
                            <a:schemeClr val="tx1"/>
                          </a:solidFill>
                        </a:rPr>
                        <a:t>Regularne zajęcia dramy</a:t>
                      </a:r>
                    </a:p>
                    <a:p>
                      <a:pPr algn="ctr"/>
                      <a:endParaRPr lang="pl-PL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pl-PL" b="1" dirty="0" smtClean="0">
                          <a:solidFill>
                            <a:schemeClr val="tx1"/>
                          </a:solidFill>
                        </a:rPr>
                        <a:t>Minimum n=80;</a:t>
                      </a:r>
                    </a:p>
                    <a:p>
                      <a:pPr algn="ctr"/>
                      <a:r>
                        <a:rPr lang="pl-PL" b="1" dirty="0" smtClean="0">
                          <a:solidFill>
                            <a:schemeClr val="tx1"/>
                          </a:solidFill>
                        </a:rPr>
                        <a:t>Spośród min.</a:t>
                      </a:r>
                      <a:r>
                        <a:rPr lang="pl-PL" b="1" baseline="0" dirty="0" smtClean="0">
                          <a:solidFill>
                            <a:schemeClr val="tx1"/>
                          </a:solidFill>
                        </a:rPr>
                        <a:t> 4 grup/klas</a:t>
                      </a:r>
                      <a:endParaRPr lang="pl-PL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pl-PL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5346700" y="2409031"/>
          <a:ext cx="5029200" cy="3200400"/>
        </p:xfrm>
        <a:graphic>
          <a:graphicData uri="http://schemas.openxmlformats.org/drawingml/2006/table">
            <a:tbl>
              <a:tblPr firstCol="1" lastCol="1" bandRow="1">
                <a:tableStyleId>{D113A9D2-9D6B-4929-AA2D-F23B5EE8CBE7}</a:tableStyleId>
              </a:tblPr>
              <a:tblGrid>
                <a:gridCol w="2514600"/>
                <a:gridCol w="2514600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pl-PL" dirty="0" smtClean="0">
                          <a:solidFill>
                            <a:schemeClr val="tx1"/>
                          </a:solidFill>
                        </a:rPr>
                        <a:t>Grupa</a:t>
                      </a:r>
                      <a:r>
                        <a:rPr lang="pl-PL" baseline="0" dirty="0" smtClean="0">
                          <a:solidFill>
                            <a:schemeClr val="tx1"/>
                          </a:solidFill>
                        </a:rPr>
                        <a:t> kontrolna</a:t>
                      </a:r>
                    </a:p>
                    <a:p>
                      <a:pPr algn="ctr"/>
                      <a:r>
                        <a:rPr lang="pl-PL" baseline="0" dirty="0" smtClean="0">
                          <a:solidFill>
                            <a:schemeClr val="tx1"/>
                          </a:solidFill>
                        </a:rPr>
                        <a:t>Minimum n=160;</a:t>
                      </a:r>
                    </a:p>
                    <a:p>
                      <a:pPr algn="ctr"/>
                      <a:r>
                        <a:rPr lang="pl-PL" baseline="0" dirty="0" smtClean="0">
                          <a:solidFill>
                            <a:schemeClr val="tx1"/>
                          </a:solidFill>
                        </a:rPr>
                        <a:t>Spośród min. 8 grup/klas</a:t>
                      </a:r>
                      <a:endParaRPr lang="pl-PL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b="1" dirty="0" smtClean="0">
                          <a:solidFill>
                            <a:schemeClr val="tx1"/>
                          </a:solidFill>
                        </a:rPr>
                        <a:t>Odpowiadające</a:t>
                      </a:r>
                      <a:r>
                        <a:rPr lang="pl-PL" b="1" baseline="0" dirty="0" smtClean="0">
                          <a:solidFill>
                            <a:schemeClr val="tx1"/>
                          </a:solidFill>
                        </a:rPr>
                        <a:t> j</a:t>
                      </a:r>
                      <a:r>
                        <a:rPr lang="pl-PL" b="1" dirty="0" smtClean="0">
                          <a:solidFill>
                            <a:schemeClr val="tx1"/>
                          </a:solidFill>
                        </a:rPr>
                        <a:t>ednorazowym zajęciom dramy</a:t>
                      </a:r>
                    </a:p>
                    <a:p>
                      <a:pPr algn="ctr"/>
                      <a:endParaRPr lang="pl-PL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pl-PL" b="1" dirty="0" smtClean="0">
                          <a:solidFill>
                            <a:schemeClr val="tx1"/>
                          </a:solidFill>
                        </a:rPr>
                        <a:t>Minimum n=80;</a:t>
                      </a:r>
                    </a:p>
                    <a:p>
                      <a:pPr algn="ctr"/>
                      <a:r>
                        <a:rPr lang="pl-PL" b="1" dirty="0" smtClean="0">
                          <a:solidFill>
                            <a:schemeClr val="tx1"/>
                          </a:solidFill>
                        </a:rPr>
                        <a:t>Spośród min.</a:t>
                      </a:r>
                      <a:r>
                        <a:rPr lang="pl-PL" b="1" baseline="0" dirty="0" smtClean="0">
                          <a:solidFill>
                            <a:schemeClr val="tx1"/>
                          </a:solidFill>
                        </a:rPr>
                        <a:t> 4 grup/klas</a:t>
                      </a:r>
                      <a:endParaRPr lang="pl-PL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 smtClean="0">
                          <a:solidFill>
                            <a:schemeClr val="tx1"/>
                          </a:solidFill>
                        </a:rPr>
                        <a:t>Odpowiadające regularnym zajęciom dramy</a:t>
                      </a:r>
                    </a:p>
                    <a:p>
                      <a:pPr algn="ctr"/>
                      <a:endParaRPr lang="pl-PL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pl-PL" b="1" dirty="0" smtClean="0">
                          <a:solidFill>
                            <a:schemeClr val="tx1"/>
                          </a:solidFill>
                        </a:rPr>
                        <a:t>Minimum n=80;</a:t>
                      </a:r>
                    </a:p>
                    <a:p>
                      <a:pPr algn="ctr"/>
                      <a:r>
                        <a:rPr lang="pl-PL" b="1" dirty="0" smtClean="0">
                          <a:solidFill>
                            <a:schemeClr val="tx1"/>
                          </a:solidFill>
                        </a:rPr>
                        <a:t>Spośród min.</a:t>
                      </a:r>
                      <a:r>
                        <a:rPr lang="pl-PL" b="1" baseline="0" dirty="0" smtClean="0">
                          <a:solidFill>
                            <a:schemeClr val="tx1"/>
                          </a:solidFill>
                        </a:rPr>
                        <a:t> 4 grup/klas</a:t>
                      </a:r>
                      <a:endParaRPr lang="pl-PL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pl-PL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pole tekstowe 5"/>
          <p:cNvSpPr txBox="1"/>
          <p:nvPr/>
        </p:nvSpPr>
        <p:spPr>
          <a:xfrm>
            <a:off x="622300" y="5685631"/>
            <a:ext cx="9448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C00000"/>
                </a:solidFill>
              </a:rPr>
              <a:t>Grupy badawcza i kontrolna wybierane z tych samych szkół lub z podobnych środowisk.</a:t>
            </a:r>
          </a:p>
          <a:p>
            <a:pPr algn="ctr"/>
            <a:endParaRPr lang="pl-PL" sz="2400" b="1" dirty="0" smtClean="0">
              <a:solidFill>
                <a:srgbClr val="C00000"/>
              </a:solidFill>
            </a:endParaRPr>
          </a:p>
        </p:txBody>
      </p:sp>
      <p:pic>
        <p:nvPicPr>
          <p:cNvPr id="7" name="Picture 6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2500" y="7057231"/>
            <a:ext cx="613170" cy="42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Obraz 1" descr="C:\Documents and Settings\User\Pulpit\orze men_3rzedow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60700" y="7094926"/>
            <a:ext cx="910056" cy="343305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ím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3425" cy="885825"/>
          </a:xfrm>
        </p:spPr>
        <p:txBody>
          <a:bodyPr/>
          <a:lstStyle/>
          <a:p>
            <a:r>
              <a:rPr lang="pl-PL" b="1" dirty="0" smtClean="0">
                <a:latin typeface="Calibri" pitchFamily="34" charset="0"/>
              </a:rPr>
              <a:t>Główne rezultaty badania:</a:t>
            </a:r>
            <a:endParaRPr lang="en-GB" b="1" dirty="0" smtClean="0">
              <a:latin typeface="Calibri" pitchFamily="34" charset="0"/>
            </a:endParaRPr>
          </a:p>
        </p:txBody>
      </p:sp>
      <p:sp>
        <p:nvSpPr>
          <p:cNvPr id="9219" name="Tartalom helye 2"/>
          <p:cNvSpPr>
            <a:spLocks noGrp="1"/>
          </p:cNvSpPr>
          <p:nvPr>
            <p:ph idx="1"/>
          </p:nvPr>
        </p:nvSpPr>
        <p:spPr>
          <a:xfrm>
            <a:off x="534988" y="1418431"/>
            <a:ext cx="9623425" cy="5336382"/>
          </a:xfrm>
        </p:spPr>
        <p:txBody>
          <a:bodyPr/>
          <a:lstStyle/>
          <a:p>
            <a:pPr>
              <a:buNone/>
            </a:pPr>
            <a:r>
              <a:rPr lang="pl-PL" dirty="0" smtClean="0"/>
              <a:t>W porównaniu z rówieśnikami, którzy nie uczestniczą w żadnych</a:t>
            </a:r>
          </a:p>
          <a:p>
            <a:pPr>
              <a:buNone/>
            </a:pPr>
            <a:r>
              <a:rPr lang="pl-PL" dirty="0" smtClean="0"/>
              <a:t>zajęciach teatru edukacyjnego i dramy, osoby z doświadczeniem</a:t>
            </a:r>
          </a:p>
          <a:p>
            <a:pPr>
              <a:buNone/>
            </a:pPr>
            <a:r>
              <a:rPr lang="pl-PL" dirty="0" smtClean="0"/>
              <a:t>dramy:</a:t>
            </a:r>
            <a:endParaRPr lang="pl-PL" kern="1200" dirty="0" smtClean="0"/>
          </a:p>
          <a:p>
            <a:pPr marL="457200" indent="-457200">
              <a:buFont typeface="+mj-lt"/>
              <a:buAutoNum type="arabicPeriod"/>
            </a:pPr>
            <a:r>
              <a:rPr lang="pl-PL" kern="1200" dirty="0" smtClean="0"/>
              <a:t>są wyżej oceniane przez nauczycieli pod każdym względem,</a:t>
            </a:r>
          </a:p>
          <a:p>
            <a:pPr marL="457200" indent="-457200">
              <a:buFont typeface="+mj-lt"/>
              <a:buAutoNum type="arabicPeriod"/>
            </a:pPr>
            <a:r>
              <a:rPr lang="pl-PL" kern="1200" dirty="0" smtClean="0"/>
              <a:t>są bardziej pewne swoich umiejętności czytania i rozumienia zadań,</a:t>
            </a:r>
          </a:p>
          <a:p>
            <a:pPr marL="457200" indent="-457200">
              <a:buFont typeface="+mj-lt"/>
              <a:buAutoNum type="arabicPeriod"/>
            </a:pPr>
            <a:r>
              <a:rPr lang="pl-PL" kern="1200" dirty="0" smtClean="0"/>
              <a:t>mają większe poczucie pewności siebie w sytuacjach porozumiewania się z innymi,</a:t>
            </a:r>
          </a:p>
          <a:p>
            <a:pPr marL="457200" indent="-457200">
              <a:buFont typeface="+mj-lt"/>
              <a:buAutoNum type="arabicPeriod"/>
            </a:pPr>
            <a:r>
              <a:rPr lang="pl-PL" kern="1200" dirty="0" smtClean="0"/>
              <a:t>częściej odczuwają, że są twórczy,</a:t>
            </a:r>
          </a:p>
          <a:p>
            <a:pPr marL="457200" indent="-457200">
              <a:buFont typeface="+mj-lt"/>
              <a:buAutoNum type="arabicPeriod"/>
            </a:pPr>
            <a:r>
              <a:rPr lang="pl-PL" kern="1200" dirty="0" smtClean="0"/>
              <a:t>bardziej lubią chodzić do szkoły,</a:t>
            </a:r>
          </a:p>
          <a:p>
            <a:pPr marL="457200" indent="-457200">
              <a:buFont typeface="+mj-lt"/>
              <a:buAutoNum type="arabicPeriod"/>
            </a:pPr>
            <a:r>
              <a:rPr lang="pl-PL" kern="1200" dirty="0" smtClean="0"/>
              <a:t>bardziej lubią zajęcia szkolne,</a:t>
            </a:r>
          </a:p>
          <a:p>
            <a:pPr marL="457200" indent="-457200">
              <a:buFont typeface="+mj-lt"/>
              <a:buAutoNum type="arabicPeriod"/>
            </a:pPr>
            <a:r>
              <a:rPr lang="pl-PL" kern="1200" dirty="0" smtClean="0"/>
              <a:t>są lepsze w rozwiązywaniu problemów,</a:t>
            </a:r>
          </a:p>
          <a:p>
            <a:pPr marL="457200" indent="-457200">
              <a:buFont typeface="+mj-lt"/>
              <a:buAutoNum type="arabicPeriod"/>
            </a:pPr>
            <a:r>
              <a:rPr lang="pl-PL" kern="1200" dirty="0" smtClean="0"/>
              <a:t>lepiej radzą sobie ze stresem,</a:t>
            </a:r>
          </a:p>
        </p:txBody>
      </p:sp>
      <p:pic>
        <p:nvPicPr>
          <p:cNvPr id="4" name="Picture 6" descr="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22500" y="7057231"/>
            <a:ext cx="613170" cy="42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az 1" descr="C:\Documents and Settings\User\Pulpit\orze men_3rzedow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60700" y="7094926"/>
            <a:ext cx="910056" cy="343305"/>
          </a:xfrm>
          <a:prstGeom prst="rect">
            <a:avLst/>
          </a:prstGeom>
          <a:blipFill dpi="0" rotWithShape="1">
            <a:blip r:embed="rId5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9900" y="884238"/>
            <a:ext cx="10223500" cy="4991100"/>
          </a:xfrm>
        </p:spPr>
        <p:txBody>
          <a:bodyPr/>
          <a:lstStyle/>
          <a:p>
            <a:pPr marL="457200" indent="-457200">
              <a:buNone/>
            </a:pPr>
            <a:r>
              <a:rPr lang="pl-PL" kern="1200" dirty="0" smtClean="0"/>
              <a:t>9. są znacznie bardziej tolerancyjne wobec mniejszości i obcokrajowców,</a:t>
            </a:r>
          </a:p>
          <a:p>
            <a:pPr marL="457200" indent="-457200">
              <a:buNone/>
            </a:pPr>
            <a:r>
              <a:rPr lang="pl-PL" kern="1200" dirty="0" smtClean="0"/>
              <a:t>10. są bardziej aktywnymi obywatelami,</a:t>
            </a:r>
          </a:p>
          <a:p>
            <a:pPr>
              <a:buNone/>
            </a:pPr>
            <a:r>
              <a:rPr lang="pl-PL" kern="1200" dirty="0" smtClean="0"/>
              <a:t>11. wykazują większe zainteresowanie głosowaniem na każdym szczeblu,</a:t>
            </a:r>
          </a:p>
          <a:p>
            <a:pPr>
              <a:buNone/>
            </a:pPr>
            <a:r>
              <a:rPr lang="pl-PL" kern="1200" dirty="0" smtClean="0"/>
              <a:t>12. wykazują większe zainteresowanie uczestnictwem w sprawach publicznych,</a:t>
            </a:r>
          </a:p>
          <a:p>
            <a:pPr>
              <a:buNone/>
            </a:pPr>
            <a:r>
              <a:rPr lang="pl-PL" kern="1200" dirty="0" smtClean="0"/>
              <a:t>13. są bardziej empatyczne: mają szacunek dla innych,</a:t>
            </a:r>
          </a:p>
          <a:p>
            <a:pPr>
              <a:buNone/>
            </a:pPr>
            <a:r>
              <a:rPr lang="pl-PL" kern="1200" dirty="0" smtClean="0"/>
              <a:t>14. są bardziej skłonne zmienić swój punkt widzenia,</a:t>
            </a:r>
          </a:p>
          <a:p>
            <a:pPr>
              <a:buNone/>
            </a:pPr>
            <a:r>
              <a:rPr lang="pl-PL" kern="1200" dirty="0" smtClean="0"/>
              <a:t>15. są bardziej innowacyjne i przedsiębiorcze,</a:t>
            </a:r>
          </a:p>
          <a:p>
            <a:pPr>
              <a:buNone/>
            </a:pPr>
            <a:r>
              <a:rPr lang="pl-PL" kern="1200" dirty="0" smtClean="0"/>
              <a:t>16. są bardziej oddane kreowaniu swojej przyszłości i mają więcej planów,</a:t>
            </a:r>
          </a:p>
          <a:p>
            <a:pPr>
              <a:buNone/>
            </a:pPr>
            <a:r>
              <a:rPr lang="pl-PL" kern="1200" dirty="0" smtClean="0"/>
              <a:t>17. są znacznie bardziej skłonne uczestniczyć w różnych rodzajach sztuki i kultury, nie tylko brać udział w przedstawieniach, ale także pisać, tworzyć muzykę, filmy, rękodzieła oraz uczestniczyć w  różnego rodzaju działalności artystycznej i kulturalnej</a:t>
            </a:r>
          </a:p>
        </p:txBody>
      </p:sp>
      <p:pic>
        <p:nvPicPr>
          <p:cNvPr id="4" name="Picture 6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2500" y="7057231"/>
            <a:ext cx="613170" cy="42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az 1" descr="C:\Documents and Settings\User\Pulpit\orze men_3rzedow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60700" y="7094926"/>
            <a:ext cx="910056" cy="343305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34988" y="960438"/>
            <a:ext cx="9623425" cy="5794375"/>
          </a:xfrm>
        </p:spPr>
        <p:txBody>
          <a:bodyPr/>
          <a:lstStyle/>
          <a:p>
            <a:pPr>
              <a:buNone/>
            </a:pPr>
            <a:r>
              <a:rPr lang="pl-PL" kern="1200" dirty="0" smtClean="0"/>
              <a:t>18. spędzają więcej czasu w szkole, więcej czytają, wykonują prace domowe, grają, rozmawiają i spędzają więcej czasu z członkami rodziny oraz opiekując się młodszymi braćmi i siostrami. Dla kontrastu, mniej czasu spędzają oglądając telewizję lub grając w gry komputerowe,</a:t>
            </a:r>
          </a:p>
          <a:p>
            <a:pPr>
              <a:buNone/>
            </a:pPr>
            <a:r>
              <a:rPr lang="pl-PL" kern="1200" dirty="0" smtClean="0"/>
              <a:t>19. robią więcej dla swoich rodzin, chętniej podejmują pracę w niepełnym wymiarze godzin i spędzają więcej czasu w twórczy sposób – samodzielnie lub w grupie; częściej chodzą do teatru, na wystawy, do muzeum i do kina, częściej też uprawiają turystykę pieszą i rowerową,</a:t>
            </a:r>
          </a:p>
          <a:p>
            <a:pPr>
              <a:buNone/>
            </a:pPr>
            <a:r>
              <a:rPr lang="pl-PL" kern="1200" dirty="0" smtClean="0"/>
              <a:t>20. częściej są centralnym osobowościami w klasie,</a:t>
            </a:r>
          </a:p>
          <a:p>
            <a:pPr>
              <a:buNone/>
            </a:pPr>
            <a:r>
              <a:rPr lang="pl-PL" kern="1200" dirty="0" smtClean="0"/>
              <a:t>21. mają większe poczucie humoru,</a:t>
            </a:r>
          </a:p>
          <a:p>
            <a:pPr>
              <a:buNone/>
            </a:pPr>
            <a:r>
              <a:rPr lang="pl-PL" kern="1200" dirty="0" smtClean="0"/>
              <a:t>22. czują się lepiej w domu.</a:t>
            </a:r>
            <a:endParaRPr lang="pl-PL" dirty="0" smtClean="0"/>
          </a:p>
          <a:p>
            <a:pPr>
              <a:buFontTx/>
              <a:buNone/>
              <a:defRPr/>
            </a:pPr>
            <a:endParaRPr lang="en-GB" dirty="0"/>
          </a:p>
        </p:txBody>
      </p:sp>
      <p:pic>
        <p:nvPicPr>
          <p:cNvPr id="4" name="Picture 6" descr="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22500" y="7057231"/>
            <a:ext cx="613170" cy="42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az 1" descr="C:\Documents and Settings\User\Pulpit\orze men_3rzedow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60700" y="7094926"/>
            <a:ext cx="910056" cy="343305"/>
          </a:xfrm>
          <a:prstGeom prst="rect">
            <a:avLst/>
          </a:prstGeom>
          <a:blipFill dpi="0" rotWithShape="1">
            <a:blip r:embed="rId5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46100" y="351631"/>
            <a:ext cx="9623425" cy="430212"/>
          </a:xfrm>
        </p:spPr>
        <p:txBody>
          <a:bodyPr/>
          <a:lstStyle/>
          <a:p>
            <a:pPr algn="ctr"/>
            <a:r>
              <a:rPr lang="pl-PL" sz="3600" b="1" dirty="0" smtClean="0">
                <a:latin typeface="Calibri" pitchFamily="34" charset="0"/>
              </a:rPr>
              <a:t/>
            </a:r>
            <a:br>
              <a:rPr lang="pl-PL" sz="3600" b="1" dirty="0" smtClean="0">
                <a:latin typeface="Calibri" pitchFamily="34" charset="0"/>
              </a:rPr>
            </a:br>
            <a:r>
              <a:rPr lang="pl-PL" sz="3600" b="1" dirty="0" smtClean="0">
                <a:latin typeface="Calibri" pitchFamily="34" charset="0"/>
              </a:rPr>
              <a:t>Co to są Kompetencje Kluczowe?</a:t>
            </a:r>
            <a:br>
              <a:rPr lang="pl-PL" sz="3600" b="1" dirty="0" smtClean="0">
                <a:latin typeface="Calibri" pitchFamily="34" charset="0"/>
              </a:rPr>
            </a:br>
            <a:endParaRPr lang="pl-PL" sz="3600" b="1" dirty="0">
              <a:latin typeface="Calibri" pitchFamily="34" charset="0"/>
            </a:endParaRPr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241300" y="1494631"/>
            <a:ext cx="10134600" cy="5260182"/>
          </a:xfrm>
        </p:spPr>
        <p:txBody>
          <a:bodyPr/>
          <a:lstStyle/>
          <a:p>
            <a:pPr algn="ctr">
              <a:buNone/>
            </a:pPr>
            <a:r>
              <a:rPr lang="pl-PL" sz="2600" dirty="0" smtClean="0"/>
              <a:t>„Kompetencje Kluczowe w postaci </a:t>
            </a:r>
            <a:r>
              <a:rPr lang="pl-PL" sz="2600" b="1" dirty="0" smtClean="0"/>
              <a:t>wiedzy, umiejętności i postaw</a:t>
            </a:r>
          </a:p>
          <a:p>
            <a:pPr algn="ctr">
              <a:buNone/>
            </a:pPr>
            <a:r>
              <a:rPr lang="pl-PL" sz="2600" dirty="0" smtClean="0"/>
              <a:t>odpowiednich dla każdej sytuacji mają fundamentalne znaczenie</a:t>
            </a:r>
          </a:p>
          <a:p>
            <a:pPr algn="ctr">
              <a:buNone/>
            </a:pPr>
            <a:r>
              <a:rPr lang="pl-PL" sz="2600" dirty="0" smtClean="0"/>
              <a:t>dla każdej osoby w społeczeństwie opartym na wiedzy. Mają one</a:t>
            </a:r>
          </a:p>
          <a:p>
            <a:pPr algn="ctr">
              <a:buNone/>
            </a:pPr>
            <a:r>
              <a:rPr lang="pl-PL" sz="2600" b="1" dirty="0" smtClean="0"/>
              <a:t>korzystny wpływ na rynek pracy, spójność społeczną</a:t>
            </a:r>
          </a:p>
          <a:p>
            <a:pPr algn="ctr">
              <a:buNone/>
            </a:pPr>
            <a:r>
              <a:rPr lang="pl-PL" sz="2600" b="1" dirty="0" smtClean="0"/>
              <a:t>i aktywne obywatelstwo </a:t>
            </a:r>
            <a:r>
              <a:rPr lang="pl-PL" sz="2600" dirty="0" smtClean="0"/>
              <a:t>poprzez oferowanie elastyczności,</a:t>
            </a:r>
          </a:p>
          <a:p>
            <a:pPr algn="ctr">
              <a:buNone/>
            </a:pPr>
            <a:r>
              <a:rPr lang="pl-PL" sz="2600" dirty="0" smtClean="0"/>
              <a:t>zdolności adaptacyjnych, satysfakcji i motywacji. Ponieważ</a:t>
            </a:r>
          </a:p>
          <a:p>
            <a:pPr algn="ctr">
              <a:buNone/>
            </a:pPr>
            <a:r>
              <a:rPr lang="pl-PL" sz="2600" b="1" dirty="0" smtClean="0"/>
              <a:t>zalecane jest, aby nabył je każdy, </a:t>
            </a:r>
            <a:r>
              <a:rPr lang="pl-PL" sz="2600" dirty="0" smtClean="0"/>
              <a:t>w niniejszym zaleceniu</a:t>
            </a:r>
          </a:p>
          <a:p>
            <a:pPr algn="ctr">
              <a:buNone/>
            </a:pPr>
            <a:r>
              <a:rPr lang="pl-PL" sz="2600" dirty="0" smtClean="0"/>
              <a:t>proponujemy państwom członkowskim dokument strategiczny dla</a:t>
            </a:r>
          </a:p>
          <a:p>
            <a:pPr algn="ctr">
              <a:buNone/>
            </a:pPr>
            <a:r>
              <a:rPr lang="pl-PL" sz="2600" dirty="0" smtClean="0"/>
              <a:t>zapewnienia, że kompetencje są w pełni zintegrowane pod</a:t>
            </a:r>
          </a:p>
          <a:p>
            <a:pPr algn="ctr">
              <a:buNone/>
            </a:pPr>
            <a:r>
              <a:rPr lang="pl-PL" sz="2600" dirty="0" smtClean="0"/>
              <a:t>względem strategicznym i infrastrukturalnym, w szczególności w</a:t>
            </a:r>
          </a:p>
          <a:p>
            <a:pPr algn="ctr">
              <a:buNone/>
            </a:pPr>
            <a:r>
              <a:rPr lang="pl-PL" sz="2600" dirty="0" smtClean="0"/>
              <a:t>kontekście kształcenia ustawicznego„*</a:t>
            </a:r>
          </a:p>
          <a:p>
            <a:pPr>
              <a:buNone/>
            </a:pPr>
            <a:r>
              <a:rPr lang="pl-PL" sz="1300" b="1" dirty="0" smtClean="0">
                <a:latin typeface="Calibri" pitchFamily="34" charset="0"/>
              </a:rPr>
              <a:t>* Zalecenie Parlamentu Europejskiego i Rady z dnia 18 grudnia 2006 r. w sprawie kompetencji kluczowych w zakresie kształcenia ustawicznego [Dziennik Urzędowy L 394 z 30.12.2006].</a:t>
            </a:r>
            <a:endParaRPr lang="pl-PL" sz="1300" b="1" dirty="0">
              <a:latin typeface="Calibri" pitchFamily="34" charset="0"/>
            </a:endParaRPr>
          </a:p>
        </p:txBody>
      </p:sp>
      <p:pic>
        <p:nvPicPr>
          <p:cNvPr id="6" name="Picture 6" descr="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22500" y="7057231"/>
            <a:ext cx="613170" cy="42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az 1" descr="C:\Documents and Settings\User\Pulpit\orze men_3rzedow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60700" y="7094926"/>
            <a:ext cx="910056" cy="343305"/>
          </a:xfrm>
          <a:prstGeom prst="rect">
            <a:avLst/>
          </a:prstGeom>
          <a:blipFill dpi="0" rotWithShape="1">
            <a:blip r:embed="rId5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46100" y="351631"/>
            <a:ext cx="9623425" cy="430212"/>
          </a:xfrm>
        </p:spPr>
        <p:txBody>
          <a:bodyPr/>
          <a:lstStyle/>
          <a:p>
            <a:pPr algn="ctr"/>
            <a:r>
              <a:rPr lang="pl-PL" sz="3600" b="1" dirty="0" smtClean="0">
                <a:latin typeface="Calibri" pitchFamily="34" charset="0"/>
              </a:rPr>
              <a:t/>
            </a:r>
            <a:br>
              <a:rPr lang="pl-PL" sz="3600" b="1" dirty="0" smtClean="0">
                <a:latin typeface="Calibri" pitchFamily="34" charset="0"/>
              </a:rPr>
            </a:br>
            <a:r>
              <a:rPr lang="pl-PL" sz="3600" b="1" dirty="0" smtClean="0">
                <a:latin typeface="Calibri" pitchFamily="34" charset="0"/>
              </a:rPr>
              <a:t/>
            </a:r>
            <a:br>
              <a:rPr lang="pl-PL" sz="3600" b="1" dirty="0" smtClean="0">
                <a:latin typeface="Calibri" pitchFamily="34" charset="0"/>
              </a:rPr>
            </a:br>
            <a:r>
              <a:rPr lang="pl-PL" sz="3600" b="1" dirty="0" smtClean="0">
                <a:latin typeface="Calibri" pitchFamily="34" charset="0"/>
              </a:rPr>
              <a:t>Porozumiewanie się w języku ojczystym</a:t>
            </a:r>
            <a:br>
              <a:rPr lang="pl-PL" sz="3600" b="1" dirty="0" smtClean="0">
                <a:latin typeface="Calibri" pitchFamily="34" charset="0"/>
              </a:rPr>
            </a:br>
            <a:endParaRPr lang="pl-PL" sz="3600" b="1" dirty="0">
              <a:latin typeface="Calibri" pitchFamily="34" charset="0"/>
            </a:endParaRPr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pl-PL" sz="3000" dirty="0" smtClean="0"/>
              <a:t>to zdolność </a:t>
            </a:r>
            <a:r>
              <a:rPr lang="pl-PL" sz="3000" b="1" dirty="0" smtClean="0"/>
              <a:t>wyrażania i interpretowania</a:t>
            </a:r>
            <a:r>
              <a:rPr lang="pl-PL" sz="3000" dirty="0" smtClean="0"/>
              <a:t> myśli, uczuć i</a:t>
            </a:r>
          </a:p>
          <a:p>
            <a:pPr algn="ctr">
              <a:buNone/>
            </a:pPr>
            <a:r>
              <a:rPr lang="pl-PL" sz="3000" dirty="0" smtClean="0"/>
              <a:t>faktów w mowie i piśmie (słuchanie, mówienie, czytanie</a:t>
            </a:r>
          </a:p>
          <a:p>
            <a:pPr algn="ctr">
              <a:buNone/>
            </a:pPr>
            <a:r>
              <a:rPr lang="pl-PL" sz="3000" dirty="0" smtClean="0"/>
              <a:t>i pisanie) oraz językowej interakcji w odpowiedniej </a:t>
            </a:r>
          </a:p>
          <a:p>
            <a:pPr algn="ctr">
              <a:buNone/>
            </a:pPr>
            <a:r>
              <a:rPr lang="pl-PL" sz="3000" dirty="0" smtClean="0"/>
              <a:t>formie, w pełnym zakresie kontekstów społecznych i </a:t>
            </a:r>
          </a:p>
          <a:p>
            <a:pPr algn="ctr">
              <a:buNone/>
            </a:pPr>
            <a:r>
              <a:rPr lang="pl-PL" sz="3000" dirty="0" smtClean="0"/>
              <a:t>kulturowych – podczas edukacji i szkoleń, w pracy, w </a:t>
            </a:r>
          </a:p>
          <a:p>
            <a:pPr algn="ctr">
              <a:buNone/>
            </a:pPr>
            <a:r>
              <a:rPr lang="pl-PL" sz="3000" dirty="0" smtClean="0"/>
              <a:t>domu i w czasie wolnym, w zależności od </a:t>
            </a:r>
          </a:p>
          <a:p>
            <a:pPr algn="ctr">
              <a:buNone/>
            </a:pPr>
            <a:r>
              <a:rPr lang="pl-PL" sz="3000" dirty="0" smtClean="0"/>
              <a:t>specyficznych potrzeb i okoliczności danej sytuacji.</a:t>
            </a:r>
            <a:endParaRPr lang="pl-PL" sz="3000" dirty="0"/>
          </a:p>
        </p:txBody>
      </p:sp>
      <p:pic>
        <p:nvPicPr>
          <p:cNvPr id="6" name="Picture 6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2500" y="7057231"/>
            <a:ext cx="613170" cy="42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az 1" descr="C:\Documents and Settings\User\Pulpit\orze men_3rzedow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60700" y="7094926"/>
            <a:ext cx="910056" cy="343305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/>
          </p:nvPr>
        </p:nvSpPr>
        <p:spPr>
          <a:xfrm>
            <a:off x="2298701" y="1037431"/>
            <a:ext cx="8394700" cy="430212"/>
          </a:xfrm>
        </p:spPr>
        <p:txBody>
          <a:bodyPr/>
          <a:lstStyle/>
          <a:p>
            <a:r>
              <a:rPr lang="pl-PL" sz="2000" dirty="0" smtClean="0"/>
              <a:t>Uczniowie, którzy regularnie uczestniczą w teatrze edukacyjnym i dramie w porównaniu z tymi, którzy nie uczestniczą w takich zajęciach</a:t>
            </a:r>
            <a:endParaRPr lang="pl-PL" sz="2000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sz="half" idx="1"/>
          </p:nvPr>
        </p:nvSpPr>
        <p:spPr>
          <a:xfrm>
            <a:off x="534988" y="1763713"/>
            <a:ext cx="3363912" cy="4991100"/>
          </a:xfrm>
        </p:spPr>
        <p:txBody>
          <a:bodyPr/>
          <a:lstStyle/>
          <a:p>
            <a:pPr>
              <a:buNone/>
            </a:pPr>
            <a:r>
              <a:rPr lang="pl-PL" sz="2500" i="1" dirty="0" smtClean="0"/>
              <a:t>uczniowie, którzy</a:t>
            </a:r>
          </a:p>
          <a:p>
            <a:pPr>
              <a:buNone/>
            </a:pPr>
            <a:r>
              <a:rPr lang="pl-PL" sz="2500" i="1" dirty="0" smtClean="0"/>
              <a:t>praktykują teatr i</a:t>
            </a:r>
          </a:p>
          <a:p>
            <a:pPr>
              <a:buNone/>
            </a:pPr>
            <a:r>
              <a:rPr lang="pl-PL" sz="2500" i="1" dirty="0" smtClean="0"/>
              <a:t>dramę, zazwyczaj</a:t>
            </a:r>
          </a:p>
          <a:p>
            <a:pPr>
              <a:buNone/>
            </a:pPr>
            <a:r>
              <a:rPr lang="pl-PL" sz="2500" i="1" dirty="0" smtClean="0"/>
              <a:t>mają większe</a:t>
            </a:r>
          </a:p>
          <a:p>
            <a:pPr>
              <a:buNone/>
            </a:pPr>
            <a:r>
              <a:rPr lang="pl-PL" sz="2500" i="1" dirty="0" smtClean="0"/>
              <a:t>poczucie pewności w</a:t>
            </a:r>
          </a:p>
          <a:p>
            <a:pPr>
              <a:buNone/>
            </a:pPr>
            <a:r>
              <a:rPr lang="pl-PL" sz="2500" i="1" dirty="0" smtClean="0"/>
              <a:t>zakresie czytania,</a:t>
            </a:r>
          </a:p>
          <a:p>
            <a:pPr>
              <a:buNone/>
            </a:pPr>
            <a:r>
              <a:rPr lang="pl-PL" sz="2500" i="1" dirty="0" smtClean="0"/>
              <a:t>rozumienia zadań i</a:t>
            </a:r>
          </a:p>
          <a:p>
            <a:pPr>
              <a:buNone/>
            </a:pPr>
            <a:r>
              <a:rPr lang="pl-PL" sz="2500" i="1" dirty="0" smtClean="0"/>
              <a:t>komunikacji oraz mają</a:t>
            </a:r>
          </a:p>
          <a:p>
            <a:pPr>
              <a:buNone/>
            </a:pPr>
            <a:r>
              <a:rPr lang="pl-PL" sz="2500" i="1" dirty="0" smtClean="0"/>
              <a:t>większe poczucie</a:t>
            </a:r>
          </a:p>
          <a:p>
            <a:pPr>
              <a:buNone/>
            </a:pPr>
            <a:r>
              <a:rPr lang="pl-PL" sz="2500" i="1" dirty="0" smtClean="0"/>
              <a:t>humoru.</a:t>
            </a:r>
            <a:endParaRPr lang="pl-PL" sz="2500" i="1" dirty="0"/>
          </a:p>
        </p:txBody>
      </p:sp>
      <p:pic>
        <p:nvPicPr>
          <p:cNvPr id="6" name="Picture 6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2500" y="7057231"/>
            <a:ext cx="613170" cy="42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az 1" descr="C:\Documents and Settings\User\Pulpit\orze men_3rzedow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60700" y="7094926"/>
            <a:ext cx="910056" cy="343305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75100" y="1608282"/>
            <a:ext cx="6248400" cy="4712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46100" y="351631"/>
            <a:ext cx="9623425" cy="430212"/>
          </a:xfrm>
        </p:spPr>
        <p:txBody>
          <a:bodyPr/>
          <a:lstStyle/>
          <a:p>
            <a:pPr algn="ctr"/>
            <a:r>
              <a:rPr lang="pl-PL" sz="3600" b="1" dirty="0" smtClean="0"/>
              <a:t>Umiejętność uczenia się</a:t>
            </a:r>
            <a:endParaRPr lang="pl-PL" sz="3600" b="1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622300" y="1189831"/>
            <a:ext cx="10071100" cy="5067300"/>
          </a:xfrm>
        </p:spPr>
        <p:txBody>
          <a:bodyPr/>
          <a:lstStyle/>
          <a:p>
            <a:pPr>
              <a:buNone/>
            </a:pPr>
            <a:r>
              <a:rPr lang="pl-PL" dirty="0" smtClean="0"/>
              <a:t>to </a:t>
            </a:r>
            <a:r>
              <a:rPr lang="pl-PL" b="1" dirty="0" smtClean="0"/>
              <a:t>umiejętność konsekwentnego i wytrwałego zdobywania wiedzy</a:t>
            </a:r>
            <a:r>
              <a:rPr lang="pl-PL" dirty="0" smtClean="0"/>
              <a:t>. </a:t>
            </a:r>
          </a:p>
          <a:p>
            <a:r>
              <a:rPr lang="pl-PL" dirty="0" smtClean="0"/>
              <a:t>Poszczególne jednostki powinny być w stanie </a:t>
            </a:r>
            <a:r>
              <a:rPr lang="pl-PL" b="1" dirty="0" smtClean="0"/>
              <a:t>organizować własny proces uczenia się</a:t>
            </a:r>
            <a:r>
              <a:rPr lang="pl-PL" dirty="0" smtClean="0"/>
              <a:t>, włączając efektywne </a:t>
            </a:r>
            <a:r>
              <a:rPr lang="pl-PL" b="1" dirty="0" smtClean="0"/>
              <a:t>zarządzanie czasem i informacjami</a:t>
            </a:r>
            <a:r>
              <a:rPr lang="pl-PL" dirty="0" smtClean="0"/>
              <a:t>, zarówno indywidualnie, jak i w grupach. Kompetencja ta obejmuje </a:t>
            </a:r>
            <a:r>
              <a:rPr lang="pl-PL" b="1" dirty="0" smtClean="0"/>
              <a:t>świadomość własnego procesu uczenia się i potrzeb</a:t>
            </a:r>
            <a:r>
              <a:rPr lang="pl-PL" dirty="0" smtClean="0"/>
              <a:t>, identyfikowanie dostępnych możliwości oraz zdolność pokonywania przeszkód dla osiągnięcia powodzenia w uczeniu się. </a:t>
            </a:r>
          </a:p>
          <a:p>
            <a:r>
              <a:rPr lang="pl-PL" dirty="0" smtClean="0"/>
              <a:t>Termin ten </a:t>
            </a:r>
            <a:r>
              <a:rPr lang="pl-PL" b="1" dirty="0" smtClean="0"/>
              <a:t>oznacza nabywanie, przetwarzanie i przyswajanie nowej wiedzy i umiejętności</a:t>
            </a:r>
            <a:r>
              <a:rPr lang="pl-PL" dirty="0" smtClean="0"/>
              <a:t>, a także poszukiwanie i korzystanie ze wskazówek. Umiejętność uczenia się angażuje uczniów do wykorzystania nabytych doświadczeń w uczeniu się i doświadczeń życiowych w celu wykorzystywania i stosowania wiedzy i umiejętności w różnych sytuacjach – w domu, w pracy, podczas nauki i szkoleń.</a:t>
            </a:r>
          </a:p>
          <a:p>
            <a:r>
              <a:rPr lang="pl-PL" b="1" dirty="0" smtClean="0"/>
              <a:t>Motywacja i pewność siebie </a:t>
            </a:r>
            <a:r>
              <a:rPr lang="pl-PL" dirty="0" smtClean="0"/>
              <a:t>są niezbędne dla zdobycia umiejętności przez jednostkę.</a:t>
            </a:r>
            <a:endParaRPr lang="pl-PL" dirty="0"/>
          </a:p>
        </p:txBody>
      </p:sp>
      <p:pic>
        <p:nvPicPr>
          <p:cNvPr id="6" name="Picture 6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2500" y="7057231"/>
            <a:ext cx="613170" cy="42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az 1" descr="C:\Documents and Settings\User\Pulpit\orze men_3rzedow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60700" y="7094926"/>
            <a:ext cx="910056" cy="343305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9900" y="1189831"/>
            <a:ext cx="9623425" cy="6098382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pl-PL" sz="3400" dirty="0" smtClean="0">
                <a:latin typeface="+mj-lt"/>
              </a:rPr>
              <a:t>Czym jest DICE? 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3400" dirty="0" smtClean="0">
                <a:latin typeface="+mj-lt"/>
              </a:rPr>
              <a:t>Cele badania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3400" dirty="0" smtClean="0">
                <a:latin typeface="+mj-lt"/>
              </a:rPr>
              <a:t>Metodologia badania 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3400" dirty="0" smtClean="0">
                <a:latin typeface="+mj-lt"/>
              </a:rPr>
              <a:t>Główne rezultaty badania</a:t>
            </a:r>
          </a:p>
          <a:p>
            <a:pPr marL="893762" lvl="1" indent="-457200">
              <a:buFont typeface="+mj-lt"/>
              <a:buAutoNum type="alphaLcPeriod"/>
            </a:pPr>
            <a:r>
              <a:rPr lang="pl-PL" sz="3400" dirty="0" smtClean="0">
                <a:latin typeface="+mj-lt"/>
              </a:rPr>
              <a:t>Kompetencje kluczowe- rozwinięcie</a:t>
            </a:r>
          </a:p>
          <a:p>
            <a:pPr marL="893762" lvl="1" indent="-457200">
              <a:buFont typeface="+mj-lt"/>
              <a:buAutoNum type="alphaLcPeriod"/>
            </a:pPr>
            <a:r>
              <a:rPr lang="pl-PL" sz="3400" dirty="0" smtClean="0">
                <a:latin typeface="+mj-lt"/>
              </a:rPr>
              <a:t>Oceny </a:t>
            </a:r>
            <a:r>
              <a:rPr lang="pl-PL" sz="3400" dirty="0" smtClean="0">
                <a:latin typeface="+mj-lt"/>
              </a:rPr>
              <a:t>nauczycieli</a:t>
            </a:r>
          </a:p>
          <a:p>
            <a:pPr marL="893762" lvl="1" indent="-457200">
              <a:buFont typeface="+mj-lt"/>
              <a:buAutoNum type="alphaLcPeriod"/>
            </a:pPr>
            <a:r>
              <a:rPr lang="pl-PL" sz="3400" dirty="0" smtClean="0"/>
              <a:t>Szczególne wyniki </a:t>
            </a:r>
            <a:r>
              <a:rPr lang="pl-PL" sz="3400" dirty="0" smtClean="0"/>
              <a:t>obserwacji</a:t>
            </a:r>
          </a:p>
          <a:p>
            <a:pPr marL="893762" lvl="1" indent="-457200">
              <a:buFont typeface="+mj-lt"/>
              <a:buAutoNum type="alphaLcPeriod"/>
            </a:pPr>
            <a:r>
              <a:rPr lang="pl-PL" sz="3400" dirty="0" smtClean="0"/>
              <a:t>W</a:t>
            </a:r>
            <a:r>
              <a:rPr lang="pl-PL" sz="3400" dirty="0" smtClean="0"/>
              <a:t>nioski wypływające z analizy opisów przedstawień </a:t>
            </a:r>
            <a:r>
              <a:rPr lang="pl-PL" sz="3400" dirty="0" err="1" smtClean="0"/>
              <a:t>dramowych</a:t>
            </a:r>
            <a:endParaRPr lang="pl-PL" sz="3400" dirty="0" smtClean="0"/>
          </a:p>
          <a:p>
            <a:pPr marL="893762" lvl="1" indent="-457200">
              <a:buFont typeface="+mj-lt"/>
              <a:buAutoNum type="alphaLcPeriod"/>
            </a:pPr>
            <a:endParaRPr lang="pl-PL" sz="3400" dirty="0">
              <a:latin typeface="+mj-lt"/>
            </a:endParaRPr>
          </a:p>
        </p:txBody>
      </p:sp>
      <p:pic>
        <p:nvPicPr>
          <p:cNvPr id="4" name="Picture 6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2500" y="7057231"/>
            <a:ext cx="613170" cy="42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az 1" descr="C:\Documents and Settings\User\Pulpit\orze men_3rzedow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60700" y="7094926"/>
            <a:ext cx="910056" cy="343305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051300" y="1951831"/>
            <a:ext cx="6476192" cy="4405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Symbol zastępczy zawartości 11"/>
          <p:cNvSpPr>
            <a:spLocks noGrp="1"/>
          </p:cNvSpPr>
          <p:nvPr>
            <p:ph sz="half" idx="2"/>
          </p:nvPr>
        </p:nvSpPr>
        <p:spPr>
          <a:xfrm>
            <a:off x="165100" y="1570831"/>
            <a:ext cx="3746500" cy="4991100"/>
          </a:xfrm>
        </p:spPr>
        <p:txBody>
          <a:bodyPr/>
          <a:lstStyle/>
          <a:p>
            <a:pPr>
              <a:buNone/>
            </a:pPr>
            <a:r>
              <a:rPr lang="pl-PL" sz="2500" i="1" dirty="0" smtClean="0"/>
              <a:t>uczniowie, którzy</a:t>
            </a:r>
          </a:p>
          <a:p>
            <a:pPr>
              <a:buNone/>
            </a:pPr>
            <a:r>
              <a:rPr lang="pl-PL" sz="2500" i="1" dirty="0" smtClean="0"/>
              <a:t>regularnie uczestniczą w</a:t>
            </a:r>
          </a:p>
          <a:p>
            <a:pPr>
              <a:buNone/>
            </a:pPr>
            <a:r>
              <a:rPr lang="pl-PL" sz="2500" i="1" dirty="0" smtClean="0"/>
              <a:t>zajęciach teatru</a:t>
            </a:r>
          </a:p>
          <a:p>
            <a:pPr>
              <a:buNone/>
            </a:pPr>
            <a:r>
              <a:rPr lang="pl-PL" sz="2500" i="1" dirty="0" smtClean="0"/>
              <a:t>edukacyjnego i dramy</a:t>
            </a:r>
          </a:p>
          <a:p>
            <a:pPr>
              <a:buNone/>
            </a:pPr>
            <a:r>
              <a:rPr lang="pl-PL" sz="2500" i="1" dirty="0" smtClean="0"/>
              <a:t>częściej czują, że są</a:t>
            </a:r>
          </a:p>
          <a:p>
            <a:pPr>
              <a:buNone/>
            </a:pPr>
            <a:r>
              <a:rPr lang="pl-PL" sz="2500" i="1" dirty="0" smtClean="0"/>
              <a:t>twórczy i bardziej lubią</a:t>
            </a:r>
          </a:p>
          <a:p>
            <a:pPr>
              <a:buNone/>
            </a:pPr>
            <a:r>
              <a:rPr lang="pl-PL" sz="2500" i="1" dirty="0" smtClean="0"/>
              <a:t>chodzić do szkoły niż ich</a:t>
            </a:r>
          </a:p>
          <a:p>
            <a:pPr>
              <a:buNone/>
            </a:pPr>
            <a:r>
              <a:rPr lang="pl-PL" sz="2500" i="1" dirty="0" smtClean="0"/>
              <a:t>rówieśnicy oraz czerpią</a:t>
            </a:r>
          </a:p>
          <a:p>
            <a:pPr>
              <a:buNone/>
            </a:pPr>
            <a:r>
              <a:rPr lang="pl-PL" sz="2500" i="1" dirty="0" smtClean="0"/>
              <a:t>większą przyjemność z</a:t>
            </a:r>
          </a:p>
          <a:p>
            <a:pPr>
              <a:buNone/>
            </a:pPr>
            <a:r>
              <a:rPr lang="pl-PL" sz="2500" i="1" dirty="0" smtClean="0"/>
              <a:t>zadań szkolnych</a:t>
            </a:r>
            <a:endParaRPr lang="pl-PL" sz="2500" i="1" dirty="0"/>
          </a:p>
        </p:txBody>
      </p:sp>
      <p:pic>
        <p:nvPicPr>
          <p:cNvPr id="6" name="Picture 6" descr="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22500" y="7057231"/>
            <a:ext cx="613170" cy="42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az 1" descr="C:\Documents and Settings\User\Pulpit\orze men_3rzedow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60700" y="7094926"/>
            <a:ext cx="910056" cy="343305"/>
          </a:xfrm>
          <a:prstGeom prst="rect">
            <a:avLst/>
          </a:prstGeom>
          <a:blipFill dpi="0" rotWithShape="1">
            <a:blip r:embed="rId5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  <p:sp>
        <p:nvSpPr>
          <p:cNvPr id="8" name="pole tekstowe 7"/>
          <p:cNvSpPr txBox="1"/>
          <p:nvPr/>
        </p:nvSpPr>
        <p:spPr>
          <a:xfrm>
            <a:off x="9690100" y="2332831"/>
            <a:ext cx="762000" cy="6001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sz="1100" b="1" dirty="0" smtClean="0">
                <a:latin typeface="Calibri" pitchFamily="34" charset="0"/>
              </a:rPr>
              <a:t>Istotność statysty</a:t>
            </a:r>
          </a:p>
          <a:p>
            <a:r>
              <a:rPr lang="pl-PL" sz="1100" b="1" dirty="0" smtClean="0">
                <a:latin typeface="Calibri" pitchFamily="34" charset="0"/>
              </a:rPr>
              <a:t>-</a:t>
            </a:r>
            <a:r>
              <a:rPr lang="pl-PL" sz="1100" b="1" dirty="0" err="1" smtClean="0">
                <a:latin typeface="Calibri" pitchFamily="34" charset="0"/>
              </a:rPr>
              <a:t>czna</a:t>
            </a:r>
            <a:endParaRPr lang="pl-PL" sz="11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l="3405" t="2344"/>
          <a:stretch>
            <a:fillRect/>
          </a:stretch>
        </p:blipFill>
        <p:spPr bwMode="auto">
          <a:xfrm>
            <a:off x="4363551" y="2332831"/>
            <a:ext cx="6329849" cy="3555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 smtClean="0"/>
              <a:t>Wzrost średniej ocen</a:t>
            </a:r>
            <a:endParaRPr lang="pl-PL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0" y="1799431"/>
            <a:ext cx="4506912" cy="4991100"/>
          </a:xfrm>
        </p:spPr>
        <p:txBody>
          <a:bodyPr/>
          <a:lstStyle/>
          <a:p>
            <a:pPr>
              <a:buNone/>
            </a:pPr>
            <a:r>
              <a:rPr lang="pl-PL" sz="2500" i="1" dirty="0" smtClean="0"/>
              <a:t>W kilku przypadkach zajęcia</a:t>
            </a:r>
          </a:p>
          <a:p>
            <a:pPr>
              <a:buNone/>
            </a:pPr>
            <a:r>
              <a:rPr lang="pl-PL" sz="2500" i="1" dirty="0" smtClean="0"/>
              <a:t>dramy mogą mieć nawet</a:t>
            </a:r>
          </a:p>
          <a:p>
            <a:pPr>
              <a:buNone/>
            </a:pPr>
            <a:r>
              <a:rPr lang="pl-PL" sz="2500" i="1" dirty="0" smtClean="0"/>
              <a:t>wpływ na przeciętną średnią</a:t>
            </a:r>
          </a:p>
          <a:p>
            <a:pPr>
              <a:buNone/>
            </a:pPr>
            <a:r>
              <a:rPr lang="pl-PL" sz="2500" i="1" dirty="0" smtClean="0"/>
              <a:t>ocen uczniów (włączając</a:t>
            </a:r>
          </a:p>
          <a:p>
            <a:pPr>
              <a:buNone/>
            </a:pPr>
            <a:r>
              <a:rPr lang="pl-PL" sz="2500" i="1" dirty="0" smtClean="0"/>
              <a:t>wszystkie oceny, nie tylko </a:t>
            </a:r>
          </a:p>
          <a:p>
            <a:pPr>
              <a:buNone/>
            </a:pPr>
            <a:r>
              <a:rPr lang="pl-PL" sz="2500" i="1" dirty="0" smtClean="0"/>
              <a:t>z nauk humanistycznych).</a:t>
            </a:r>
          </a:p>
          <a:p>
            <a:pPr>
              <a:buNone/>
            </a:pPr>
            <a:r>
              <a:rPr lang="pl-PL" sz="2500" i="1" dirty="0" smtClean="0"/>
              <a:t>Taki przypadek zauważyć</a:t>
            </a:r>
          </a:p>
          <a:p>
            <a:pPr>
              <a:buNone/>
            </a:pPr>
            <a:r>
              <a:rPr lang="pl-PL" sz="2500" i="1" dirty="0" smtClean="0"/>
              <a:t>można w regularnych grupach</a:t>
            </a:r>
          </a:p>
          <a:p>
            <a:pPr>
              <a:buNone/>
            </a:pPr>
            <a:r>
              <a:rPr lang="pl-PL" sz="2500" i="1" dirty="0" smtClean="0"/>
              <a:t>z Palestyny, gdzie stopnie są</a:t>
            </a:r>
          </a:p>
          <a:p>
            <a:pPr>
              <a:buNone/>
            </a:pPr>
            <a:r>
              <a:rPr lang="pl-PL" sz="2500" i="1" dirty="0" smtClean="0"/>
              <a:t>wyliczane w procentach. </a:t>
            </a:r>
            <a:endParaRPr lang="pl-PL" sz="2500" i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46100" y="732631"/>
            <a:ext cx="9623425" cy="201612"/>
          </a:xfrm>
        </p:spPr>
        <p:txBody>
          <a:bodyPr/>
          <a:lstStyle/>
          <a:p>
            <a:pPr algn="ctr"/>
            <a:r>
              <a:rPr lang="pl-PL" sz="3000" b="1" dirty="0" smtClean="0"/>
              <a:t/>
            </a:r>
            <a:br>
              <a:rPr lang="pl-PL" sz="3000" b="1" dirty="0" smtClean="0"/>
            </a:br>
            <a:r>
              <a:rPr lang="pl-PL" sz="3000" b="1" dirty="0" smtClean="0"/>
              <a:t>Kompetencje interpersonalne, międzykulturowe </a:t>
            </a:r>
            <a:br>
              <a:rPr lang="pl-PL" sz="3000" b="1" dirty="0" smtClean="0"/>
            </a:br>
            <a:r>
              <a:rPr lang="pl-PL" sz="3000" b="1" dirty="0" smtClean="0"/>
              <a:t>i społeczne oraz kompetencje obywatelskie</a:t>
            </a:r>
            <a:endParaRPr lang="pl-PL" sz="3000" b="1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pl-PL" dirty="0" smtClean="0"/>
              <a:t>obejmują pełen zakres zachowań przygotowujących jednostki do</a:t>
            </a:r>
          </a:p>
          <a:p>
            <a:pPr>
              <a:buNone/>
            </a:pPr>
            <a:r>
              <a:rPr lang="pl-PL" b="1" dirty="0" smtClean="0"/>
              <a:t>	skutecznego i konstruktywnego udziału w życiu społecznym </a:t>
            </a:r>
            <a:r>
              <a:rPr lang="pl-PL" dirty="0" smtClean="0"/>
              <a:t>i</a:t>
            </a:r>
          </a:p>
          <a:p>
            <a:pPr>
              <a:buNone/>
            </a:pPr>
            <a:r>
              <a:rPr lang="pl-PL" b="1" dirty="0" smtClean="0"/>
              <a:t>	zawodowym</a:t>
            </a:r>
            <a:r>
              <a:rPr lang="pl-PL" dirty="0" smtClean="0"/>
              <a:t>, szczególnie w coraz bardziej zróżnicowanych</a:t>
            </a:r>
          </a:p>
          <a:p>
            <a:pPr>
              <a:buNone/>
            </a:pPr>
            <a:r>
              <a:rPr lang="pl-PL" dirty="0" smtClean="0"/>
              <a:t>	społeczeństwach, a także, w razie potrzeby, do rozwiązywania</a:t>
            </a:r>
          </a:p>
          <a:p>
            <a:pPr>
              <a:buNone/>
            </a:pPr>
            <a:r>
              <a:rPr lang="pl-PL" dirty="0" smtClean="0"/>
              <a:t>	konfliktów. </a:t>
            </a:r>
          </a:p>
          <a:p>
            <a:pPr>
              <a:lnSpc>
                <a:spcPct val="150000"/>
              </a:lnSpc>
            </a:pPr>
            <a:r>
              <a:rPr lang="pl-PL" dirty="0" smtClean="0"/>
              <a:t>Kompetencje obywatelskie przygotowują osoby do </a:t>
            </a:r>
            <a:r>
              <a:rPr lang="pl-PL" b="1" dirty="0" smtClean="0"/>
              <a:t>pełnego uczestnictwa w życiu obywatelskim</a:t>
            </a:r>
            <a:r>
              <a:rPr lang="pl-PL" dirty="0" smtClean="0"/>
              <a:t>, opartym na znajomości</a:t>
            </a:r>
          </a:p>
          <a:p>
            <a:pPr>
              <a:buNone/>
            </a:pPr>
            <a:r>
              <a:rPr lang="pl-PL" dirty="0" smtClean="0"/>
              <a:t>	społecznych i politycznych pojęć i struktur oraz poświęceniu się</a:t>
            </a:r>
          </a:p>
          <a:p>
            <a:pPr>
              <a:buNone/>
            </a:pPr>
            <a:r>
              <a:rPr lang="pl-PL" dirty="0" smtClean="0"/>
              <a:t>	aktywnemu i demokratycznemu uczestnictwu w życiu społecznym.</a:t>
            </a:r>
            <a:endParaRPr lang="pl-PL" dirty="0"/>
          </a:p>
        </p:txBody>
      </p:sp>
      <p:pic>
        <p:nvPicPr>
          <p:cNvPr id="6" name="Picture 6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2500" y="7057231"/>
            <a:ext cx="613170" cy="42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az 1" descr="C:\Documents and Settings\User\Pulpit\orze men_3rzedow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60700" y="7094926"/>
            <a:ext cx="910056" cy="343305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46100" y="351631"/>
            <a:ext cx="9623425" cy="430212"/>
          </a:xfrm>
        </p:spPr>
        <p:txBody>
          <a:bodyPr/>
          <a:lstStyle/>
          <a:p>
            <a:pPr algn="ctr"/>
            <a:endParaRPr lang="pl-PL" sz="3600" b="1" dirty="0"/>
          </a:p>
        </p:txBody>
      </p:sp>
      <p:pic>
        <p:nvPicPr>
          <p:cNvPr id="6" name="Picture 6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2500" y="7057231"/>
            <a:ext cx="613170" cy="42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az 1" descr="C:\Documents and Settings\User\Pulpit\orze men_3rzedow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60700" y="7094926"/>
            <a:ext cx="910056" cy="343305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 l="948" t="1515" r="425"/>
          <a:stretch>
            <a:fillRect/>
          </a:stretch>
        </p:blipFill>
        <p:spPr bwMode="auto">
          <a:xfrm>
            <a:off x="1308100" y="1494631"/>
            <a:ext cx="79248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Prostokąt zaokrąglony 7"/>
          <p:cNvSpPr/>
          <p:nvPr/>
        </p:nvSpPr>
        <p:spPr bwMode="auto">
          <a:xfrm>
            <a:off x="8318500" y="2104231"/>
            <a:ext cx="762000" cy="838200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8242300" y="2180431"/>
            <a:ext cx="99060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300" b="1" dirty="0" smtClean="0">
                <a:latin typeface="+mj-lt"/>
                <a:cs typeface="Times New Roman" pitchFamily="18" charset="0"/>
              </a:rPr>
              <a:t>Istotność</a:t>
            </a:r>
            <a:endParaRPr lang="pl-PL" sz="1300" b="1" dirty="0"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46100" y="351631"/>
            <a:ext cx="9623425" cy="430212"/>
          </a:xfrm>
        </p:spPr>
        <p:txBody>
          <a:bodyPr/>
          <a:lstStyle/>
          <a:p>
            <a:pPr algn="ctr"/>
            <a:endParaRPr lang="pl-PL" sz="3600" b="1" dirty="0"/>
          </a:p>
        </p:txBody>
      </p:sp>
      <p:pic>
        <p:nvPicPr>
          <p:cNvPr id="6" name="Picture 6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2500" y="7057231"/>
            <a:ext cx="613170" cy="42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az 1" descr="C:\Documents and Settings\User\Pulpit\orze men_3rzedow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60700" y="7094926"/>
            <a:ext cx="910056" cy="343305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0900" y="1494631"/>
            <a:ext cx="9183245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Elipsa 10"/>
          <p:cNvSpPr/>
          <p:nvPr/>
        </p:nvSpPr>
        <p:spPr bwMode="auto">
          <a:xfrm>
            <a:off x="7556500" y="1494631"/>
            <a:ext cx="838200" cy="53340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Elipsa 12"/>
          <p:cNvSpPr/>
          <p:nvPr/>
        </p:nvSpPr>
        <p:spPr bwMode="auto">
          <a:xfrm>
            <a:off x="7556500" y="4390231"/>
            <a:ext cx="838200" cy="53340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46100" y="351631"/>
            <a:ext cx="9623425" cy="430212"/>
          </a:xfrm>
        </p:spPr>
        <p:txBody>
          <a:bodyPr/>
          <a:lstStyle/>
          <a:p>
            <a:pPr algn="ctr"/>
            <a:endParaRPr lang="pl-PL" sz="3600" b="1" dirty="0"/>
          </a:p>
        </p:txBody>
      </p:sp>
      <p:pic>
        <p:nvPicPr>
          <p:cNvPr id="6" name="Picture 6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2500" y="7057231"/>
            <a:ext cx="613170" cy="42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az 1" descr="C:\Documents and Settings\User\Pulpit\orze men_3rzedow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60700" y="7094926"/>
            <a:ext cx="910056" cy="343305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  <p:sp>
        <p:nvSpPr>
          <p:cNvPr id="8" name="Symbol zastępczy zawartości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 cstate="print"/>
          <a:srcRect l="589" t="1136"/>
          <a:stretch>
            <a:fillRect/>
          </a:stretch>
        </p:blipFill>
        <p:spPr bwMode="auto">
          <a:xfrm>
            <a:off x="1536700" y="351631"/>
            <a:ext cx="7494852" cy="6629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Elipsa 8"/>
          <p:cNvSpPr/>
          <p:nvPr/>
        </p:nvSpPr>
        <p:spPr bwMode="auto">
          <a:xfrm>
            <a:off x="7175500" y="2104231"/>
            <a:ext cx="685800" cy="60960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Elipsa 9"/>
          <p:cNvSpPr/>
          <p:nvPr/>
        </p:nvSpPr>
        <p:spPr bwMode="auto">
          <a:xfrm>
            <a:off x="7175500" y="5304631"/>
            <a:ext cx="685800" cy="60960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46100" y="351631"/>
            <a:ext cx="9623425" cy="430212"/>
          </a:xfrm>
        </p:spPr>
        <p:txBody>
          <a:bodyPr/>
          <a:lstStyle/>
          <a:p>
            <a:pPr algn="ctr"/>
            <a:endParaRPr lang="pl-PL" sz="3600" b="1" dirty="0"/>
          </a:p>
        </p:txBody>
      </p:sp>
      <p:pic>
        <p:nvPicPr>
          <p:cNvPr id="6" name="Picture 6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2500" y="7057231"/>
            <a:ext cx="613170" cy="42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az 1" descr="C:\Documents and Settings\User\Pulpit\orze men_3rzedow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60700" y="7094926"/>
            <a:ext cx="910056" cy="343305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  <p:sp>
        <p:nvSpPr>
          <p:cNvPr id="8" name="Symbol zastępczy zawartości 7"/>
          <p:cNvSpPr>
            <a:spLocks noGrp="1"/>
          </p:cNvSpPr>
          <p:nvPr>
            <p:ph idx="1"/>
          </p:nvPr>
        </p:nvSpPr>
        <p:spPr>
          <a:xfrm>
            <a:off x="534988" y="885031"/>
            <a:ext cx="9623425" cy="4876800"/>
          </a:xfrm>
        </p:spPr>
        <p:txBody>
          <a:bodyPr/>
          <a:lstStyle/>
          <a:p>
            <a:r>
              <a:rPr lang="pl-PL" dirty="0" smtClean="0"/>
              <a:t>Podsumowując, uczniowie, którzy uczestniczą w zajęciach edukacyjnych teatru i dramy są bardziej empatyczni </a:t>
            </a:r>
          </a:p>
          <a:p>
            <a:r>
              <a:rPr lang="pl-PL" dirty="0" smtClean="0"/>
              <a:t>wykazują troskę o innych i są bardziej zdolni do zmiany punktu</a:t>
            </a:r>
          </a:p>
          <a:p>
            <a:pPr>
              <a:buNone/>
            </a:pPr>
            <a:r>
              <a:rPr lang="pl-PL" dirty="0" smtClean="0"/>
              <a:t>	widzenia. </a:t>
            </a:r>
          </a:p>
          <a:p>
            <a:r>
              <a:rPr lang="pl-PL" dirty="0" smtClean="0"/>
              <a:t>Są lepsi w rozwiązywaniu problemów i radzeniu sobie ze stresem. </a:t>
            </a:r>
          </a:p>
          <a:p>
            <a:r>
              <a:rPr lang="pl-PL" dirty="0" smtClean="0"/>
              <a:t>Częściej są główną osobowością w klasie. </a:t>
            </a:r>
          </a:p>
          <a:p>
            <a:r>
              <a:rPr lang="pl-PL" dirty="0" smtClean="0"/>
              <a:t>Takie osoby są znacznie bardziej tolerancyjne wobec mniejszości i cudzoziemców, jak również są bardziej aktywni obywatelami </a:t>
            </a:r>
          </a:p>
          <a:p>
            <a:r>
              <a:rPr lang="pl-PL" dirty="0" smtClean="0"/>
              <a:t>wykazują większe zainteresowanie głosowaniem oraz uczestnictwem w sprawach publicznych.</a:t>
            </a:r>
            <a:endParaRPr lang="pl-PL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70700" y="4999831"/>
            <a:ext cx="3133725" cy="195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65300" y="5076031"/>
            <a:ext cx="3181350" cy="2005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46100" y="351631"/>
            <a:ext cx="9623425" cy="430212"/>
          </a:xfrm>
        </p:spPr>
        <p:txBody>
          <a:bodyPr/>
          <a:lstStyle/>
          <a:p>
            <a:pPr algn="ctr"/>
            <a:r>
              <a:rPr lang="pl-PL" sz="3600" b="1" dirty="0" smtClean="0"/>
              <a:t>Przedsiębiorczość</a:t>
            </a:r>
            <a:endParaRPr lang="pl-PL" sz="3600" b="1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546100" y="1494631"/>
            <a:ext cx="9623425" cy="4991100"/>
          </a:xfrm>
        </p:spPr>
        <p:txBody>
          <a:bodyPr/>
          <a:lstStyle/>
          <a:p>
            <a:pPr>
              <a:buNone/>
            </a:pPr>
            <a:r>
              <a:rPr lang="pl-PL" b="1" dirty="0" smtClean="0"/>
              <a:t>oznacza zdolność osoby do wcielania pomysłów w czyn. </a:t>
            </a:r>
          </a:p>
          <a:p>
            <a:pPr>
              <a:buNone/>
            </a:pPr>
            <a:r>
              <a:rPr lang="pl-PL" dirty="0" smtClean="0"/>
              <a:t>Obejmuje ona:</a:t>
            </a:r>
          </a:p>
          <a:p>
            <a:r>
              <a:rPr lang="pl-PL" b="1" dirty="0" smtClean="0"/>
              <a:t>twórczość, innowacyjność </a:t>
            </a:r>
            <a:r>
              <a:rPr lang="pl-PL" dirty="0" smtClean="0"/>
              <a:t>i podejmowanie ryzyka, a także zdolność do planowania i zarządzania przedsięwzięciami dla osiągnięcia zamierzonych celów. </a:t>
            </a:r>
          </a:p>
          <a:p>
            <a:pPr>
              <a:buNone/>
            </a:pPr>
            <a:endParaRPr lang="pl-PL" dirty="0" smtClean="0"/>
          </a:p>
          <a:p>
            <a:r>
              <a:rPr lang="pl-PL" dirty="0" smtClean="0"/>
              <a:t>Kompetencja ta </a:t>
            </a:r>
            <a:r>
              <a:rPr lang="pl-PL" b="1" dirty="0" smtClean="0"/>
              <a:t>pomaga wszystkim w codziennym życiu prywatnym i społecznym</a:t>
            </a:r>
            <a:r>
              <a:rPr lang="pl-PL" dirty="0" smtClean="0"/>
              <a:t>, zaś pracownikom pomaga uzyskać </a:t>
            </a:r>
            <a:r>
              <a:rPr lang="pl-PL" b="1" dirty="0" smtClean="0"/>
              <a:t>świadomość kontekstu swojej pracy </a:t>
            </a:r>
            <a:r>
              <a:rPr lang="pl-PL" dirty="0" smtClean="0"/>
              <a:t>i zdolność </a:t>
            </a:r>
            <a:r>
              <a:rPr lang="pl-PL" b="1" dirty="0" smtClean="0"/>
              <a:t>wykorzystywania szans</a:t>
            </a:r>
            <a:r>
              <a:rPr lang="pl-PL" dirty="0" smtClean="0"/>
              <a:t>; jest podstawą bardziej konkretnych umiejętności i wiedzy potrzebnej osobom podejmującym różne przedsięwzięcia o charakterze społecznym lub komercyjnym</a:t>
            </a:r>
            <a:endParaRPr lang="pl-PL" dirty="0"/>
          </a:p>
        </p:txBody>
      </p:sp>
      <p:pic>
        <p:nvPicPr>
          <p:cNvPr id="6" name="Picture 6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2500" y="7057231"/>
            <a:ext cx="613170" cy="42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az 1" descr="C:\Documents and Settings\User\Pulpit\orze men_3rzedow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60700" y="7094926"/>
            <a:ext cx="910056" cy="343305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46100" y="351631"/>
            <a:ext cx="9623425" cy="430212"/>
          </a:xfrm>
        </p:spPr>
        <p:txBody>
          <a:bodyPr/>
          <a:lstStyle/>
          <a:p>
            <a:pPr algn="ctr"/>
            <a:endParaRPr lang="pl-PL" sz="3600" b="1" dirty="0"/>
          </a:p>
        </p:txBody>
      </p:sp>
      <p:pic>
        <p:nvPicPr>
          <p:cNvPr id="6" name="Picture 6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2500" y="7057231"/>
            <a:ext cx="613170" cy="42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az 1" descr="C:\Documents and Settings\User\Pulpit\orze men_3rzedow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60700" y="7094926"/>
            <a:ext cx="910056" cy="343305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 l="1087"/>
          <a:stretch>
            <a:fillRect/>
          </a:stretch>
        </p:blipFill>
        <p:spPr bwMode="auto">
          <a:xfrm>
            <a:off x="1612900" y="275431"/>
            <a:ext cx="6934200" cy="6581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Prostokąt zaokrąglony 7"/>
          <p:cNvSpPr/>
          <p:nvPr/>
        </p:nvSpPr>
        <p:spPr bwMode="auto">
          <a:xfrm>
            <a:off x="7785100" y="961231"/>
            <a:ext cx="685800" cy="685800"/>
          </a:xfrm>
          <a:prstGeom prst="round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7708900" y="1189831"/>
            <a:ext cx="83820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300" b="1" dirty="0" smtClean="0">
                <a:latin typeface="Times New Roman" pitchFamily="18" charset="0"/>
                <a:cs typeface="Times New Roman" pitchFamily="18" charset="0"/>
              </a:rPr>
              <a:t>Istotność</a:t>
            </a:r>
            <a:endParaRPr lang="pl-PL" sz="13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46100" y="1037431"/>
            <a:ext cx="9623425" cy="430212"/>
          </a:xfrm>
        </p:spPr>
        <p:txBody>
          <a:bodyPr/>
          <a:lstStyle/>
          <a:p>
            <a:pPr algn="ctr"/>
            <a:r>
              <a:rPr lang="pl-PL" sz="2600" dirty="0" smtClean="0"/>
              <a:t>Zmiana poziomu własnego poświęcenia się osiąganiu czegoś ważnego w przyszłości (ocena własna)</a:t>
            </a:r>
            <a:endParaRPr lang="pl-PL" sz="2600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4900" y="2332831"/>
            <a:ext cx="5767388" cy="3824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22500" y="7057231"/>
            <a:ext cx="613170" cy="42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az 1" descr="C:\Documents and Settings\User\Pulpit\orze men_3rzedow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60700" y="7094926"/>
            <a:ext cx="910056" cy="343305"/>
          </a:xfrm>
          <a:prstGeom prst="rect">
            <a:avLst/>
          </a:prstGeom>
          <a:blipFill dpi="0" rotWithShape="1">
            <a:blip r:embed="rId5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46100" y="351631"/>
            <a:ext cx="9623425" cy="430212"/>
          </a:xfrm>
        </p:spPr>
        <p:txBody>
          <a:bodyPr/>
          <a:lstStyle/>
          <a:p>
            <a:pPr algn="ctr"/>
            <a:r>
              <a:rPr lang="pl-PL" sz="3600" b="1" dirty="0" smtClean="0"/>
              <a:t>Czym jest DICE?</a:t>
            </a:r>
            <a:endParaRPr lang="pl-PL" sz="3600" b="1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6" name="Picture 6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2500" y="7057231"/>
            <a:ext cx="613170" cy="42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az 1" descr="C:\Documents and Settings\User\Pulpit\orze men_3rzedow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60700" y="7094926"/>
            <a:ext cx="910056" cy="343305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  <p:graphicFrame>
        <p:nvGraphicFramePr>
          <p:cNvPr id="8" name="Diagram 7"/>
          <p:cNvGraphicFramePr/>
          <p:nvPr/>
        </p:nvGraphicFramePr>
        <p:xfrm>
          <a:off x="0" y="1266031"/>
          <a:ext cx="106934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46100" y="351631"/>
            <a:ext cx="9623425" cy="430212"/>
          </a:xfrm>
        </p:spPr>
        <p:txBody>
          <a:bodyPr/>
          <a:lstStyle/>
          <a:p>
            <a:pPr algn="ctr"/>
            <a:r>
              <a:rPr lang="pl-PL" sz="3600" b="1" dirty="0" smtClean="0"/>
              <a:t/>
            </a:r>
            <a:br>
              <a:rPr lang="pl-PL" sz="3600" b="1" dirty="0" smtClean="0"/>
            </a:br>
            <a:r>
              <a:rPr lang="pl-PL" sz="3600" b="1" dirty="0" smtClean="0"/>
              <a:t>Ekspresja kulturalna</a:t>
            </a:r>
            <a:br>
              <a:rPr lang="pl-PL" sz="3600" b="1" dirty="0" smtClean="0"/>
            </a:br>
            <a:endParaRPr lang="pl-PL" sz="3600" b="1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2600" b="1" dirty="0" smtClean="0"/>
              <a:t>Docenianie znaczenia twórczego wyrażania idei, doświadczeń i uczuć za pośrednictwem różnych środków wyrazu</a:t>
            </a:r>
            <a:r>
              <a:rPr lang="pl-PL" sz="2600" dirty="0" smtClean="0"/>
              <a:t>, w tym muzyki, sztuk teatralnych, literatury oraz sztuk wizualnych. Wyrażanie siebie poprzez różnorodne środki masowego przekazu [...].</a:t>
            </a:r>
          </a:p>
          <a:p>
            <a:endParaRPr lang="pl-PL" sz="2600" dirty="0" smtClean="0"/>
          </a:p>
          <a:p>
            <a:r>
              <a:rPr lang="pl-PL" sz="2600" dirty="0" smtClean="0"/>
              <a:t>Kompetencja ta obejmuje również zdolność odniesienia własnych twórczych i ekspresyjnych punktów widzenia do opinii innych. [...] </a:t>
            </a:r>
            <a:r>
              <a:rPr lang="pl-PL" sz="2600" b="1" dirty="0" smtClean="0"/>
              <a:t>Silne poczucie tożsamości jest podstawą szacunku i otwartej postawy wobec różnorodności ekspresji kulturalnej</a:t>
            </a:r>
            <a:endParaRPr lang="pl-PL" sz="2600" b="1" dirty="0"/>
          </a:p>
        </p:txBody>
      </p:sp>
      <p:pic>
        <p:nvPicPr>
          <p:cNvPr id="6" name="Picture 6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2500" y="7057231"/>
            <a:ext cx="613170" cy="42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az 1" descr="C:\Documents and Settings\User\Pulpit\orze men_3rzedow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60700" y="7094926"/>
            <a:ext cx="910056" cy="343305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46100" y="351631"/>
            <a:ext cx="9623425" cy="430212"/>
          </a:xfrm>
        </p:spPr>
        <p:txBody>
          <a:bodyPr/>
          <a:lstStyle/>
          <a:p>
            <a:pPr algn="ctr"/>
            <a:endParaRPr lang="pl-PL" sz="3600" b="1" dirty="0"/>
          </a:p>
        </p:txBody>
      </p:sp>
      <p:pic>
        <p:nvPicPr>
          <p:cNvPr id="6" name="Picture 6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2500" y="7057231"/>
            <a:ext cx="613170" cy="42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az 1" descr="C:\Documents and Settings\User\Pulpit\orze men_3rzedow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60700" y="7094926"/>
            <a:ext cx="910056" cy="343305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51100" y="-47379"/>
            <a:ext cx="6553200" cy="7608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pole tekstowe 7"/>
          <p:cNvSpPr txBox="1"/>
          <p:nvPr/>
        </p:nvSpPr>
        <p:spPr>
          <a:xfrm>
            <a:off x="8166100" y="427831"/>
            <a:ext cx="76200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sz="1000" b="1" dirty="0" smtClean="0"/>
              <a:t>Istotność</a:t>
            </a:r>
            <a:endParaRPr lang="pl-PL" sz="1000" b="1" dirty="0"/>
          </a:p>
        </p:txBody>
      </p:sp>
      <p:sp>
        <p:nvSpPr>
          <p:cNvPr id="9" name="Elipsa 8"/>
          <p:cNvSpPr/>
          <p:nvPr/>
        </p:nvSpPr>
        <p:spPr bwMode="auto">
          <a:xfrm>
            <a:off x="7480300" y="5152231"/>
            <a:ext cx="609600" cy="381000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Elipsa 9"/>
          <p:cNvSpPr/>
          <p:nvPr/>
        </p:nvSpPr>
        <p:spPr bwMode="auto">
          <a:xfrm>
            <a:off x="7404100" y="1951831"/>
            <a:ext cx="685800" cy="38100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46100" y="351631"/>
            <a:ext cx="9623425" cy="430212"/>
          </a:xfrm>
        </p:spPr>
        <p:txBody>
          <a:bodyPr/>
          <a:lstStyle/>
          <a:p>
            <a:pPr algn="ctr"/>
            <a:endParaRPr lang="pl-PL" sz="3600" b="1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Uczestnictwo w zajęciach teatru edukacyjnego i dramy ma silne przełożenie na inne gatunki sztuki i kultury – nie tylko sztuki widowiskowe, ale także </a:t>
            </a:r>
            <a:r>
              <a:rPr lang="pl-PL" b="1" dirty="0" smtClean="0"/>
              <a:t>pisanie, tworzenie muzyki, filmów, rzemiosło oraz uczestnictwo w różnego rodzaju działaniach związanych z kulturą i sztuką</a:t>
            </a:r>
            <a:r>
              <a:rPr lang="pl-PL" dirty="0" smtClean="0"/>
              <a:t>. </a:t>
            </a:r>
          </a:p>
          <a:p>
            <a:endParaRPr lang="pl-PL" dirty="0" smtClean="0"/>
          </a:p>
          <a:p>
            <a:r>
              <a:rPr lang="pl-PL" dirty="0" smtClean="0"/>
              <a:t>Ważne jest zwrócić uwagę na fakt, że te wyniki podkreślają również </a:t>
            </a:r>
            <a:r>
              <a:rPr lang="pl-PL" b="1" dirty="0" smtClean="0"/>
              <a:t>wpływ edukacyjnych zajęć teatru i dramy na budowanie społeczności</a:t>
            </a:r>
            <a:r>
              <a:rPr lang="pl-PL" dirty="0" smtClean="0"/>
              <a:t>: niektóre największe różnice mierzone są w zakresie </a:t>
            </a:r>
            <a:r>
              <a:rPr lang="pl-PL" b="1" dirty="0" smtClean="0"/>
              <a:t>grupowej działalności kulturalnej</a:t>
            </a:r>
            <a:r>
              <a:rPr lang="pl-PL" dirty="0" smtClean="0"/>
              <a:t>.</a:t>
            </a:r>
            <a:endParaRPr lang="pl-PL" dirty="0"/>
          </a:p>
        </p:txBody>
      </p:sp>
      <p:pic>
        <p:nvPicPr>
          <p:cNvPr id="6" name="Picture 6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2500" y="7057231"/>
            <a:ext cx="613170" cy="42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az 1" descr="C:\Documents and Settings\User\Pulpit\orze men_3rzedow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60700" y="7094926"/>
            <a:ext cx="910056" cy="343305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46100" y="351631"/>
            <a:ext cx="9623425" cy="430212"/>
          </a:xfrm>
        </p:spPr>
        <p:txBody>
          <a:bodyPr/>
          <a:lstStyle/>
          <a:p>
            <a:pPr algn="ctr"/>
            <a:r>
              <a:rPr lang="pl-PL" sz="3600" b="1" dirty="0" smtClean="0"/>
              <a:t>Wszystko to i wiele więcej</a:t>
            </a:r>
            <a:endParaRPr lang="pl-PL" sz="3600" b="1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534988" y="1342231"/>
            <a:ext cx="9623425" cy="5412582"/>
          </a:xfrm>
        </p:spPr>
        <p:txBody>
          <a:bodyPr/>
          <a:lstStyle/>
          <a:p>
            <a:r>
              <a:rPr lang="pl-PL" dirty="0" smtClean="0"/>
              <a:t>Nr 6 na naszej kostce (DICE) włącza pierwszą piątkę, ale nadaje jej też nowy wymiar, ponieważ teatr edukacyjny i drama jest zasadniczo związany z tym, </a:t>
            </a:r>
            <a:r>
              <a:rPr lang="pl-PL" b="1" dirty="0" smtClean="0"/>
              <a:t>co znaczy być człowiekiem. Wzrastająca obawa dotycząca spójności naszego społeczeństwa </a:t>
            </a:r>
            <a:r>
              <a:rPr lang="pl-PL" dirty="0" smtClean="0"/>
              <a:t>oraz rozwoju obywatelstwa demokratycznego wymaga moralnego kompasu, za pomocą którego można </a:t>
            </a:r>
            <a:r>
              <a:rPr lang="pl-PL" b="1" dirty="0" smtClean="0"/>
              <a:t>odnajdować siebie i innych w świecie</a:t>
            </a:r>
            <a:r>
              <a:rPr lang="pl-PL" dirty="0" smtClean="0"/>
              <a:t>, rozpoczynać </a:t>
            </a:r>
            <a:r>
              <a:rPr lang="pl-PL" dirty="0" err="1" smtClean="0"/>
              <a:t>reewaluację</a:t>
            </a:r>
            <a:r>
              <a:rPr lang="pl-PL" dirty="0" smtClean="0"/>
              <a:t> oraz </a:t>
            </a:r>
            <a:r>
              <a:rPr lang="pl-PL" b="1" dirty="0" smtClean="0"/>
              <a:t>tworzenie nowych wartości; </a:t>
            </a:r>
            <a:r>
              <a:rPr lang="pl-PL" dirty="0" smtClean="0"/>
              <a:t>wyobrażać sobie społeczeństwo, w którym warto żyć z bardziej wyraźnym poczuciem tego, dokąd zmierzamy i z głębokim przekonaniem na temat tego, jakimi chcemy być ludźmi.</a:t>
            </a:r>
            <a:endParaRPr lang="pl-PL" dirty="0"/>
          </a:p>
        </p:txBody>
      </p:sp>
      <p:pic>
        <p:nvPicPr>
          <p:cNvPr id="6" name="Picture 6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2500" y="7057231"/>
            <a:ext cx="613170" cy="42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az 1" descr="C:\Documents and Settings\User\Pulpit\orze men_3rzedow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60700" y="7094926"/>
            <a:ext cx="910056" cy="343305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41300" y="351631"/>
            <a:ext cx="9623425" cy="430212"/>
          </a:xfrm>
        </p:spPr>
        <p:txBody>
          <a:bodyPr/>
          <a:lstStyle/>
          <a:p>
            <a:pPr algn="ctr"/>
            <a:r>
              <a:rPr lang="pl-PL" sz="2500" i="1" dirty="0" smtClean="0"/>
              <a:t/>
            </a:r>
            <a:br>
              <a:rPr lang="pl-PL" sz="2500" i="1" dirty="0" smtClean="0"/>
            </a:br>
            <a:r>
              <a:rPr lang="pl-PL" sz="2500" i="1" dirty="0" smtClean="0"/>
              <a:t/>
            </a:r>
            <a:br>
              <a:rPr lang="pl-PL" sz="2500" i="1" dirty="0" smtClean="0"/>
            </a:br>
            <a:r>
              <a:rPr lang="pl-PL" sz="2500" i="1" dirty="0" smtClean="0"/>
              <a:t>Czy uczestnictwo w zajęciach teatru edukacyjnego </a:t>
            </a:r>
            <a:br>
              <a:rPr lang="pl-PL" sz="2500" i="1" dirty="0" smtClean="0"/>
            </a:br>
            <a:r>
              <a:rPr lang="pl-PL" sz="2500" i="1" dirty="0" smtClean="0"/>
              <a:t>i dramy ma wpływ na jakość życia w ogóle oraz zaangażowaniu młodych ludzi w szeroko pojęte działania i relacje z ludźmi?</a:t>
            </a:r>
            <a:endParaRPr lang="pl-PL" sz="2500" i="1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 smtClean="0"/>
          </a:p>
          <a:p>
            <a:r>
              <a:rPr lang="pl-PL" dirty="0" smtClean="0"/>
              <a:t>młodzi ludzie, którzy regularnie uczestniczą w zajęciach teatru edukacyjnego i dramy spędzają więcej czasu, angażując się w działania o wymiarze społecznym – zarówno w domu (np. z rodzinami, dbając o młodsze rodzeństwo) oraz w szerszej społeczności (np. częściej pracują w niepełnym wymiarze godzin, spędzają czas z przyjaciółmi i częściej bywają w miejscach</a:t>
            </a:r>
          </a:p>
          <a:p>
            <a:pPr>
              <a:buNone/>
            </a:pPr>
            <a:r>
              <a:rPr lang="pl-PL" dirty="0" smtClean="0"/>
              <a:t>	wydarzeń artystycznych). </a:t>
            </a:r>
          </a:p>
          <a:p>
            <a:endParaRPr lang="pl-PL" dirty="0" smtClean="0"/>
          </a:p>
          <a:p>
            <a:r>
              <a:rPr lang="pl-PL" dirty="0" smtClean="0"/>
              <a:t>Dla kontrastu, mniej czasu spędzają oglądając telewizję lub grając w gry komputerowe.</a:t>
            </a:r>
            <a:endParaRPr lang="pl-PL" dirty="0"/>
          </a:p>
        </p:txBody>
      </p:sp>
      <p:pic>
        <p:nvPicPr>
          <p:cNvPr id="6" name="Picture 6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2500" y="7057231"/>
            <a:ext cx="613170" cy="42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az 1" descr="C:\Documents and Settings\User\Pulpit\orze men_3rzedow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60700" y="7094926"/>
            <a:ext cx="910056" cy="343305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46100" y="351631"/>
            <a:ext cx="9623425" cy="430212"/>
          </a:xfrm>
        </p:spPr>
        <p:txBody>
          <a:bodyPr/>
          <a:lstStyle/>
          <a:p>
            <a:pPr algn="ctr"/>
            <a:r>
              <a:rPr lang="pl-PL" sz="3600" b="1" dirty="0" smtClean="0"/>
              <a:t>Oceny nauczycieli</a:t>
            </a:r>
            <a:endParaRPr lang="pl-PL" sz="3600" b="1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2600" dirty="0" smtClean="0"/>
              <a:t>nauczyciele zauważają, że ci uczniowie, którzy uczestniczyli w zajęciach teatru edukacyjnego i dramy stają się lepsi w zakresie większości kompetencji niż ci, którzy nie uczestniczyli w tego rodzaju zajęciach.</a:t>
            </a:r>
          </a:p>
          <a:p>
            <a:endParaRPr lang="pl-PL" sz="2600" dirty="0" smtClean="0"/>
          </a:p>
          <a:p>
            <a:r>
              <a:rPr lang="pl-PL" sz="2600" dirty="0" smtClean="0"/>
              <a:t>Wszystkie zmiany zaobserwowane  były istotne statystycznie i mieściły się w przedziale od 3% do 7.3%</a:t>
            </a:r>
            <a:endParaRPr lang="pl-PL" sz="2600" dirty="0"/>
          </a:p>
        </p:txBody>
      </p:sp>
      <p:pic>
        <p:nvPicPr>
          <p:cNvPr id="6" name="Picture 6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2500" y="7057231"/>
            <a:ext cx="613170" cy="42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az 1" descr="C:\Documents and Settings\User\Pulpit\orze men_3rzedow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60700" y="7094926"/>
            <a:ext cx="910056" cy="343305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ytuł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>Szczególne </a:t>
            </a:r>
            <a:r>
              <a:rPr lang="pl-PL" b="1" dirty="0" smtClean="0"/>
              <a:t>wyniki obserwacji</a:t>
            </a:r>
            <a:br>
              <a:rPr lang="pl-PL" b="1" dirty="0" smtClean="0"/>
            </a:br>
            <a:endParaRPr lang="pl-PL" dirty="0"/>
          </a:p>
        </p:txBody>
      </p:sp>
      <p:sp>
        <p:nvSpPr>
          <p:cNvPr id="11" name="Symbol zastępczy zawartości 10"/>
          <p:cNvSpPr>
            <a:spLocks noGrp="1"/>
          </p:cNvSpPr>
          <p:nvPr>
            <p:ph idx="1"/>
          </p:nvPr>
        </p:nvSpPr>
        <p:spPr>
          <a:xfrm>
            <a:off x="534988" y="1570831"/>
            <a:ext cx="9623425" cy="5183982"/>
          </a:xfrm>
        </p:spPr>
        <p:txBody>
          <a:bodyPr/>
          <a:lstStyle/>
          <a:p>
            <a:r>
              <a:rPr lang="pl-PL" sz="3200" b="1" dirty="0" smtClean="0"/>
              <a:t>KTO RZUCA KOSTKĄ?</a:t>
            </a:r>
          </a:p>
          <a:p>
            <a:endParaRPr lang="pl-PL" sz="3200" b="1" dirty="0" smtClean="0"/>
          </a:p>
          <a:p>
            <a:r>
              <a:rPr lang="pl-PL" sz="3200" dirty="0" smtClean="0"/>
              <a:t>Teatr edukacyjny i drama reprezentują podejście </a:t>
            </a:r>
            <a:r>
              <a:rPr lang="pl-PL" sz="3200" dirty="0" err="1" smtClean="0"/>
              <a:t>skoncentrowaneg</a:t>
            </a:r>
            <a:r>
              <a:rPr lang="pl-PL" sz="3200" dirty="0" smtClean="0"/>
              <a:t> na dziecku  </a:t>
            </a:r>
          </a:p>
          <a:p>
            <a:endParaRPr lang="pl-PL" sz="3200" dirty="0" smtClean="0"/>
          </a:p>
          <a:p>
            <a:r>
              <a:rPr lang="pl-PL" sz="3200" dirty="0" smtClean="0"/>
              <a:t>Zamiast spoglądać na dzieci jako na nieaktywne podmioty, podejście to stara się wspierać aktywną i twórczą rolę dzieci w procesie uczenia się. </a:t>
            </a:r>
          </a:p>
          <a:p>
            <a:pPr>
              <a:buNone/>
            </a:pPr>
            <a:endParaRPr lang="pl-PL" sz="3200" b="1" dirty="0" smtClean="0"/>
          </a:p>
          <a:p>
            <a:pPr>
              <a:buNone/>
            </a:pPr>
            <a:endParaRPr lang="pl-PL" sz="3000" b="1" dirty="0"/>
          </a:p>
        </p:txBody>
      </p:sp>
      <p:pic>
        <p:nvPicPr>
          <p:cNvPr id="6" name="Picture 6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2500" y="7057231"/>
            <a:ext cx="613170" cy="42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az 1" descr="C:\Documents and Settings\User\Pulpit\orze men_3rzedow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60700" y="7094926"/>
            <a:ext cx="910056" cy="343305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46100" y="351631"/>
            <a:ext cx="9623425" cy="430212"/>
          </a:xfrm>
        </p:spPr>
        <p:txBody>
          <a:bodyPr/>
          <a:lstStyle/>
          <a:p>
            <a:pPr algn="ctr"/>
            <a:endParaRPr lang="pl-PL" sz="3600" b="1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2800" dirty="0" smtClean="0"/>
              <a:t>Aby osiągnąć ten cel, podczas pracy z dramą wychowawcy korzystają z różnych pedagogicznych i metodycznych narzędzi oraz </a:t>
            </a:r>
            <a:r>
              <a:rPr lang="pl-PL" sz="2800" dirty="0" smtClean="0"/>
              <a:t>form pracy</a:t>
            </a:r>
            <a:r>
              <a:rPr lang="pl-PL" sz="2800" dirty="0" smtClean="0"/>
              <a:t>, takich jak: </a:t>
            </a:r>
            <a:endParaRPr lang="pl-PL" sz="2800" dirty="0" smtClean="0"/>
          </a:p>
          <a:p>
            <a:pPr lvl="1"/>
            <a:r>
              <a:rPr lang="pl-PL" sz="2400" dirty="0" smtClean="0"/>
              <a:t>prezentacja </a:t>
            </a:r>
            <a:r>
              <a:rPr lang="pl-PL" sz="2400" dirty="0" smtClean="0"/>
              <a:t>nauczycieli, </a:t>
            </a:r>
            <a:endParaRPr lang="pl-PL" sz="2400" dirty="0" smtClean="0"/>
          </a:p>
          <a:p>
            <a:pPr lvl="1"/>
            <a:r>
              <a:rPr lang="pl-PL" sz="2400" dirty="0" smtClean="0"/>
              <a:t>prezentacja </a:t>
            </a:r>
            <a:r>
              <a:rPr lang="pl-PL" sz="2400" dirty="0" smtClean="0"/>
              <a:t>uczniów</a:t>
            </a:r>
            <a:r>
              <a:rPr lang="pl-PL" sz="2400" dirty="0" smtClean="0"/>
              <a:t>,</a:t>
            </a:r>
          </a:p>
          <a:p>
            <a:pPr lvl="1"/>
            <a:r>
              <a:rPr lang="pl-PL" sz="2400" dirty="0" smtClean="0"/>
              <a:t>przedstawienie teatralne,</a:t>
            </a:r>
          </a:p>
          <a:p>
            <a:pPr lvl="1"/>
            <a:r>
              <a:rPr lang="pl-PL" sz="2400" dirty="0" smtClean="0"/>
              <a:t>dyskusja </a:t>
            </a:r>
            <a:r>
              <a:rPr lang="pl-PL" sz="2400" dirty="0" smtClean="0"/>
              <a:t>klasowa – debata, </a:t>
            </a:r>
            <a:endParaRPr lang="pl-PL" sz="2400" dirty="0" smtClean="0"/>
          </a:p>
          <a:p>
            <a:pPr lvl="1"/>
            <a:r>
              <a:rPr lang="pl-PL" sz="2400" dirty="0" smtClean="0"/>
              <a:t>ćwiczenia </a:t>
            </a:r>
            <a:r>
              <a:rPr lang="pl-PL" sz="2400" dirty="0" err="1" smtClean="0"/>
              <a:t>dramowe</a:t>
            </a:r>
            <a:r>
              <a:rPr lang="pl-PL" sz="2400" dirty="0" smtClean="0"/>
              <a:t>, </a:t>
            </a:r>
            <a:endParaRPr lang="pl-PL" sz="2400" dirty="0" smtClean="0"/>
          </a:p>
          <a:p>
            <a:pPr lvl="1"/>
            <a:r>
              <a:rPr lang="pl-PL" sz="2400" dirty="0" smtClean="0"/>
              <a:t>debata </a:t>
            </a:r>
            <a:r>
              <a:rPr lang="pl-PL" sz="2400" dirty="0" smtClean="0"/>
              <a:t>w małej grupie, </a:t>
            </a:r>
            <a:endParaRPr lang="pl-PL" sz="2400" dirty="0" smtClean="0"/>
          </a:p>
          <a:p>
            <a:pPr lvl="1"/>
            <a:r>
              <a:rPr lang="pl-PL" sz="2400" dirty="0" smtClean="0"/>
              <a:t>ć</a:t>
            </a:r>
            <a:r>
              <a:rPr lang="pl-PL" sz="2400" dirty="0" smtClean="0"/>
              <a:t>wiczenia </a:t>
            </a:r>
            <a:r>
              <a:rPr lang="pl-PL" sz="2400" dirty="0" err="1" smtClean="0"/>
              <a:t>dramowe</a:t>
            </a:r>
            <a:r>
              <a:rPr lang="pl-PL" sz="2400" dirty="0" smtClean="0"/>
              <a:t> </a:t>
            </a:r>
            <a:r>
              <a:rPr lang="pl-PL" sz="2400" dirty="0" smtClean="0"/>
              <a:t>w małej grupie, praca w parach oraz praca indywidualna.</a:t>
            </a:r>
            <a:endParaRPr lang="pl-PL" sz="2400" b="1" dirty="0"/>
          </a:p>
        </p:txBody>
      </p:sp>
      <p:pic>
        <p:nvPicPr>
          <p:cNvPr id="6" name="Picture 6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2500" y="7057231"/>
            <a:ext cx="613170" cy="42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az 1" descr="C:\Documents and Settings\User\Pulpit\orze men_3rzedow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60700" y="7094926"/>
            <a:ext cx="910056" cy="343305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ytuł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>Szczególne </a:t>
            </a:r>
            <a:r>
              <a:rPr lang="pl-PL" b="1" dirty="0" smtClean="0"/>
              <a:t>wyniki obserwacji</a:t>
            </a:r>
            <a:br>
              <a:rPr lang="pl-PL" b="1" dirty="0" smtClean="0"/>
            </a:br>
            <a:endParaRPr lang="pl-PL" dirty="0"/>
          </a:p>
        </p:txBody>
      </p:sp>
      <p:pic>
        <p:nvPicPr>
          <p:cNvPr id="6" name="Picture 6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2500" y="7057231"/>
            <a:ext cx="613170" cy="42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az 1" descr="C:\Documents and Settings\User\Pulpit\orze men_3rzedow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60700" y="7094926"/>
            <a:ext cx="910056" cy="343305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1231900" y="1189831"/>
            <a:ext cx="7998032" cy="483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Prostokąt 8"/>
          <p:cNvSpPr/>
          <p:nvPr/>
        </p:nvSpPr>
        <p:spPr>
          <a:xfrm>
            <a:off x="1841500" y="6371431"/>
            <a:ext cx="74739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/>
              <a:t>Częstotliwość różnego rodzaju edukacyjnych zajęć teatru i </a:t>
            </a:r>
            <a:r>
              <a:rPr lang="pl-PL" dirty="0" smtClean="0"/>
              <a:t>dramy według </a:t>
            </a:r>
            <a:r>
              <a:rPr lang="pl-PL" dirty="0" smtClean="0"/>
              <a:t>niezależnych obserwatorów, zajęcia na Węgrzech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ytuł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>Szczególne </a:t>
            </a:r>
            <a:r>
              <a:rPr lang="pl-PL" b="1" dirty="0" smtClean="0"/>
              <a:t>wyniki obserwacji</a:t>
            </a:r>
            <a:br>
              <a:rPr lang="pl-PL" b="1" dirty="0" smtClean="0"/>
            </a:br>
            <a:endParaRPr lang="pl-PL" dirty="0"/>
          </a:p>
        </p:txBody>
      </p:sp>
      <p:pic>
        <p:nvPicPr>
          <p:cNvPr id="6" name="Picture 6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2500" y="7057231"/>
            <a:ext cx="613170" cy="42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az 1" descr="C:\Documents and Settings\User\Pulpit\orze men_3rzedow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60700" y="7094926"/>
            <a:ext cx="910056" cy="343305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850900" y="1189831"/>
            <a:ext cx="9074437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Prostokąt 8"/>
          <p:cNvSpPr/>
          <p:nvPr/>
        </p:nvSpPr>
        <p:spPr>
          <a:xfrm>
            <a:off x="1384300" y="5914231"/>
            <a:ext cx="76263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/>
              <a:t>Częstotliwość różnego rodzaju zajęć teatru edukacyjnego i dramy</a:t>
            </a:r>
          </a:p>
          <a:p>
            <a:r>
              <a:rPr lang="pl-PL" dirty="0" smtClean="0"/>
              <a:t>według niezależnych obserwatorów, zajęcia z Wielkiej Brytanii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 smtClean="0">
                <a:latin typeface="Calibri" pitchFamily="34" charset="0"/>
              </a:rPr>
              <a:t>Konsorcjum DICE</a:t>
            </a:r>
            <a:endParaRPr lang="pl-PL" b="1" dirty="0">
              <a:latin typeface="Calibri" pitchFamily="34" charset="0"/>
            </a:endParaRPr>
          </a:p>
        </p:txBody>
      </p:sp>
      <p:sp>
        <p:nvSpPr>
          <p:cNvPr id="4" name="Tartalom helye 2"/>
          <p:cNvSpPr>
            <a:spLocks noGrp="1"/>
          </p:cNvSpPr>
          <p:nvPr>
            <p:ph idx="1"/>
          </p:nvPr>
        </p:nvSpPr>
        <p:spPr>
          <a:xfrm>
            <a:off x="622300" y="885031"/>
            <a:ext cx="9623425" cy="499110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hu-HU" sz="2000" b="1" dirty="0" smtClean="0">
                <a:solidFill>
                  <a:schemeClr val="accent1">
                    <a:lumMod val="25000"/>
                  </a:schemeClr>
                </a:solidFill>
                <a:latin typeface="Calibri" pitchFamily="34" charset="0"/>
              </a:rPr>
              <a:t>Lider konsorcjum:</a:t>
            </a:r>
          </a:p>
          <a:p>
            <a:pPr eaLnBrk="1" hangingPunct="1">
              <a:defRPr/>
            </a:pPr>
            <a:r>
              <a:rPr lang="hu-HU" sz="2000" b="1" dirty="0" smtClean="0">
                <a:latin typeface="Calibri" pitchFamily="34" charset="0"/>
              </a:rPr>
              <a:t>Węgry: </a:t>
            </a:r>
            <a:r>
              <a:rPr lang="hu-HU" sz="2000" dirty="0" smtClean="0">
                <a:latin typeface="Calibri" pitchFamily="34" charset="0"/>
              </a:rPr>
              <a:t>Káva Theatre in Education Company (Káva Kulturális Mûhely)</a:t>
            </a:r>
          </a:p>
          <a:p>
            <a:pPr eaLnBrk="1" hangingPunct="1">
              <a:buFontTx/>
              <a:buNone/>
              <a:defRPr/>
            </a:pPr>
            <a:r>
              <a:rPr lang="hu-HU" sz="2000" b="1" dirty="0" smtClean="0">
                <a:solidFill>
                  <a:schemeClr val="accent1">
                    <a:lumMod val="25000"/>
                  </a:schemeClr>
                </a:solidFill>
                <a:latin typeface="Calibri" pitchFamily="34" charset="0"/>
              </a:rPr>
              <a:t>Członkowie konsorcjum: </a:t>
            </a:r>
          </a:p>
          <a:p>
            <a:pPr eaLnBrk="1" hangingPunct="1">
              <a:defRPr/>
            </a:pPr>
            <a:r>
              <a:rPr lang="hu-HU" sz="2000" b="1" dirty="0" smtClean="0">
                <a:latin typeface="Calibri" pitchFamily="34" charset="0"/>
              </a:rPr>
              <a:t>Holandia:</a:t>
            </a:r>
            <a:r>
              <a:rPr lang="hu-HU" sz="2000" dirty="0" smtClean="0">
                <a:latin typeface="Calibri" pitchFamily="34" charset="0"/>
              </a:rPr>
              <a:t> Foundation Leesmij</a:t>
            </a:r>
          </a:p>
          <a:p>
            <a:pPr eaLnBrk="1" hangingPunct="1">
              <a:defRPr/>
            </a:pPr>
            <a:r>
              <a:rPr lang="hu-HU" sz="2000" b="1" dirty="0" smtClean="0">
                <a:latin typeface="Calibri" pitchFamily="34" charset="0"/>
              </a:rPr>
              <a:t>Polska:</a:t>
            </a:r>
            <a:r>
              <a:rPr lang="hu-HU" sz="2000" dirty="0" smtClean="0">
                <a:latin typeface="Calibri" pitchFamily="34" charset="0"/>
              </a:rPr>
              <a:t> University of Gdansk (Uniwersytet Gdanski)</a:t>
            </a:r>
          </a:p>
          <a:p>
            <a:pPr eaLnBrk="1" hangingPunct="1">
              <a:defRPr/>
            </a:pPr>
            <a:r>
              <a:rPr lang="hu-HU" sz="2000" b="1" dirty="0" smtClean="0">
                <a:latin typeface="Calibri" pitchFamily="34" charset="0"/>
              </a:rPr>
              <a:t>Rumunia:</a:t>
            </a:r>
            <a:r>
              <a:rPr lang="hu-HU" sz="2000" dirty="0" smtClean="0">
                <a:latin typeface="Calibri" pitchFamily="34" charset="0"/>
              </a:rPr>
              <a:t> Sigma Art Foundation (Fundatia Culturala Pentru Tineret Sigma Art)</a:t>
            </a:r>
          </a:p>
          <a:p>
            <a:pPr eaLnBrk="1" hangingPunct="1">
              <a:defRPr/>
            </a:pPr>
            <a:r>
              <a:rPr lang="hu-HU" sz="2000" b="1" dirty="0" smtClean="0">
                <a:latin typeface="Calibri" pitchFamily="34" charset="0"/>
              </a:rPr>
              <a:t>Słowenia:</a:t>
            </a:r>
            <a:r>
              <a:rPr lang="hu-HU" sz="2000" dirty="0" smtClean="0">
                <a:latin typeface="Calibri" pitchFamily="34" charset="0"/>
              </a:rPr>
              <a:t> Taka Tuka Club (Durštvo Taka Tuka)</a:t>
            </a:r>
          </a:p>
          <a:p>
            <a:pPr eaLnBrk="1" hangingPunct="1">
              <a:defRPr/>
            </a:pPr>
            <a:r>
              <a:rPr lang="hu-HU" sz="2000" b="1" dirty="0" smtClean="0">
                <a:latin typeface="Calibri" pitchFamily="34" charset="0"/>
              </a:rPr>
              <a:t>Wielka Brytania:</a:t>
            </a:r>
            <a:r>
              <a:rPr lang="hu-HU" sz="2000" dirty="0" smtClean="0">
                <a:latin typeface="Calibri" pitchFamily="34" charset="0"/>
              </a:rPr>
              <a:t> Big Brum Theatre in Education Co. Ltd.</a:t>
            </a:r>
          </a:p>
          <a:p>
            <a:pPr eaLnBrk="1" hangingPunct="1">
              <a:buFontTx/>
              <a:buNone/>
              <a:defRPr/>
            </a:pPr>
            <a:r>
              <a:rPr lang="hu-HU" sz="2000" b="1" dirty="0" smtClean="0">
                <a:solidFill>
                  <a:schemeClr val="accent1">
                    <a:lumMod val="25000"/>
                  </a:schemeClr>
                </a:solidFill>
                <a:latin typeface="Calibri" pitchFamily="34" charset="0"/>
              </a:rPr>
              <a:t>Partnerzy: </a:t>
            </a:r>
          </a:p>
          <a:p>
            <a:pPr eaLnBrk="1" hangingPunct="1">
              <a:defRPr/>
            </a:pPr>
            <a:r>
              <a:rPr lang="hu-HU" sz="2000" b="1" dirty="0" smtClean="0">
                <a:latin typeface="Calibri" pitchFamily="34" charset="0"/>
              </a:rPr>
              <a:t>Czechy: </a:t>
            </a:r>
            <a:r>
              <a:rPr lang="hu-HU" sz="2000" dirty="0" smtClean="0">
                <a:latin typeface="Calibri" pitchFamily="34" charset="0"/>
              </a:rPr>
              <a:t>Charles University, Prague</a:t>
            </a:r>
          </a:p>
          <a:p>
            <a:pPr eaLnBrk="1" hangingPunct="1">
              <a:defRPr/>
            </a:pPr>
            <a:r>
              <a:rPr lang="hu-HU" sz="2000" b="1" dirty="0" smtClean="0">
                <a:latin typeface="Calibri" pitchFamily="34" charset="0"/>
              </a:rPr>
              <a:t>Norwegia: </a:t>
            </a:r>
            <a:r>
              <a:rPr lang="hu-HU" sz="2000" dirty="0" smtClean="0">
                <a:latin typeface="Calibri" pitchFamily="34" charset="0"/>
              </a:rPr>
              <a:t>Bergen University College (Hogskolen i Bergen)</a:t>
            </a:r>
          </a:p>
          <a:p>
            <a:pPr eaLnBrk="1" hangingPunct="1">
              <a:defRPr/>
            </a:pPr>
            <a:r>
              <a:rPr lang="hu-HU" sz="2000" b="1" dirty="0" smtClean="0">
                <a:latin typeface="Calibri" pitchFamily="34" charset="0"/>
              </a:rPr>
              <a:t>Palestyna:</a:t>
            </a:r>
            <a:r>
              <a:rPr lang="hu-HU" sz="2000" dirty="0" smtClean="0">
                <a:latin typeface="Calibri" pitchFamily="34" charset="0"/>
              </a:rPr>
              <a:t> Theatre Day Productions</a:t>
            </a:r>
          </a:p>
          <a:p>
            <a:pPr eaLnBrk="1" hangingPunct="1">
              <a:defRPr/>
            </a:pPr>
            <a:r>
              <a:rPr lang="hu-HU" sz="2000" b="1" dirty="0" smtClean="0">
                <a:latin typeface="Calibri" pitchFamily="34" charset="0"/>
              </a:rPr>
              <a:t>Portugalia:</a:t>
            </a:r>
            <a:r>
              <a:rPr lang="hu-HU" sz="2000" dirty="0" smtClean="0">
                <a:latin typeface="Calibri" pitchFamily="34" charset="0"/>
              </a:rPr>
              <a:t> Technical University of Lisbon (Universidade Técnica de Lisboa)</a:t>
            </a:r>
          </a:p>
          <a:p>
            <a:pPr eaLnBrk="1" hangingPunct="1">
              <a:defRPr/>
            </a:pPr>
            <a:r>
              <a:rPr lang="hu-HU" sz="2000" b="1" dirty="0" err="1" smtClean="0">
                <a:latin typeface="Calibri" pitchFamily="34" charset="0"/>
              </a:rPr>
              <a:t>Serbia</a:t>
            </a:r>
            <a:r>
              <a:rPr lang="hu-HU" sz="2000" b="1" dirty="0" smtClean="0">
                <a:latin typeface="Calibri" pitchFamily="34" charset="0"/>
              </a:rPr>
              <a:t>:</a:t>
            </a:r>
            <a:r>
              <a:rPr lang="hu-HU" sz="2000" dirty="0" smtClean="0">
                <a:latin typeface="Calibri" pitchFamily="34" charset="0"/>
              </a:rPr>
              <a:t> Center </a:t>
            </a:r>
            <a:r>
              <a:rPr lang="hu-HU" sz="2000" dirty="0" err="1" smtClean="0">
                <a:latin typeface="Calibri" pitchFamily="34" charset="0"/>
              </a:rPr>
              <a:t>for</a:t>
            </a:r>
            <a:r>
              <a:rPr lang="hu-HU" sz="2000" dirty="0" smtClean="0">
                <a:latin typeface="Calibri" pitchFamily="34" charset="0"/>
              </a:rPr>
              <a:t> </a:t>
            </a:r>
            <a:r>
              <a:rPr lang="hu-HU" sz="2000" dirty="0" err="1" smtClean="0">
                <a:latin typeface="Calibri" pitchFamily="34" charset="0"/>
              </a:rPr>
              <a:t>Drama</a:t>
            </a:r>
            <a:r>
              <a:rPr lang="hu-HU" sz="2000" dirty="0" smtClean="0">
                <a:latin typeface="Calibri" pitchFamily="34" charset="0"/>
              </a:rPr>
              <a:t> </a:t>
            </a:r>
            <a:r>
              <a:rPr lang="hu-HU" sz="2000" dirty="0" err="1" smtClean="0">
                <a:latin typeface="Calibri" pitchFamily="34" charset="0"/>
              </a:rPr>
              <a:t>in</a:t>
            </a:r>
            <a:r>
              <a:rPr lang="hu-HU" sz="2000" dirty="0" smtClean="0">
                <a:latin typeface="Calibri" pitchFamily="34" charset="0"/>
              </a:rPr>
              <a:t> Education and Art CEDEUM (</a:t>
            </a:r>
            <a:r>
              <a:rPr lang="hu-HU" sz="2000" dirty="0" err="1" smtClean="0">
                <a:latin typeface="Calibri" pitchFamily="34" charset="0"/>
              </a:rPr>
              <a:t>Centar</a:t>
            </a:r>
            <a:r>
              <a:rPr lang="hu-HU" sz="2000" dirty="0" smtClean="0">
                <a:latin typeface="Calibri" pitchFamily="34" charset="0"/>
              </a:rPr>
              <a:t> </a:t>
            </a:r>
            <a:r>
              <a:rPr lang="hu-HU" sz="2000" dirty="0" err="1" smtClean="0">
                <a:latin typeface="Calibri" pitchFamily="34" charset="0"/>
              </a:rPr>
              <a:t>za</a:t>
            </a:r>
            <a:r>
              <a:rPr lang="hu-HU" sz="2000" dirty="0" smtClean="0">
                <a:latin typeface="Calibri" pitchFamily="34" charset="0"/>
              </a:rPr>
              <a:t> </a:t>
            </a:r>
            <a:r>
              <a:rPr lang="hu-HU" sz="2000" dirty="0" err="1" smtClean="0">
                <a:latin typeface="Calibri" pitchFamily="34" charset="0"/>
              </a:rPr>
              <a:t>dramu</a:t>
            </a:r>
            <a:r>
              <a:rPr lang="hu-HU" sz="2000" dirty="0" smtClean="0">
                <a:latin typeface="Calibri" pitchFamily="34" charset="0"/>
              </a:rPr>
              <a:t> u </a:t>
            </a:r>
            <a:r>
              <a:rPr lang="hu-HU" sz="2000" dirty="0" err="1" smtClean="0">
                <a:latin typeface="Calibri" pitchFamily="34" charset="0"/>
              </a:rPr>
              <a:t>edukaciji</a:t>
            </a:r>
            <a:r>
              <a:rPr lang="hu-HU" sz="2000" dirty="0" smtClean="0">
                <a:latin typeface="Calibri" pitchFamily="34" charset="0"/>
              </a:rPr>
              <a:t> i </a:t>
            </a:r>
            <a:r>
              <a:rPr lang="hu-HU" sz="2000" dirty="0" err="1" smtClean="0">
                <a:latin typeface="Calibri" pitchFamily="34" charset="0"/>
              </a:rPr>
              <a:t>umetnosti</a:t>
            </a:r>
            <a:r>
              <a:rPr lang="hu-HU" sz="2000" dirty="0" smtClean="0">
                <a:latin typeface="Calibri" pitchFamily="34" charset="0"/>
              </a:rPr>
              <a:t>)</a:t>
            </a:r>
          </a:p>
          <a:p>
            <a:pPr eaLnBrk="1" hangingPunct="1">
              <a:defRPr/>
            </a:pPr>
            <a:r>
              <a:rPr lang="hu-HU" sz="2000" b="1" dirty="0" smtClean="0">
                <a:latin typeface="Calibri" pitchFamily="34" charset="0"/>
              </a:rPr>
              <a:t>Szwecja:</a:t>
            </a:r>
            <a:r>
              <a:rPr lang="hu-HU" sz="2000" dirty="0" smtClean="0">
                <a:latin typeface="Calibri" pitchFamily="34" charset="0"/>
              </a:rPr>
              <a:t> Culture Centre for Children and Youth in Umea (Kulturcentrum för barn och unga)</a:t>
            </a:r>
          </a:p>
          <a:p>
            <a:pPr eaLnBrk="1" hangingPunct="1">
              <a:defRPr/>
            </a:pPr>
            <a:endParaRPr lang="hu-HU" dirty="0" smtClean="0"/>
          </a:p>
        </p:txBody>
      </p:sp>
      <p:pic>
        <p:nvPicPr>
          <p:cNvPr id="6" name="Picture 6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2500" y="7057231"/>
            <a:ext cx="613170" cy="42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az 1" descr="C:\Documents and Settings\User\Pulpit\orze men_3rzedow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60700" y="7094926"/>
            <a:ext cx="910056" cy="343305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46100" y="351631"/>
            <a:ext cx="9623425" cy="430212"/>
          </a:xfrm>
        </p:spPr>
        <p:txBody>
          <a:bodyPr/>
          <a:lstStyle/>
          <a:p>
            <a:r>
              <a:rPr lang="pl-PL" sz="3600" dirty="0" smtClean="0"/>
              <a:t/>
            </a:r>
            <a:br>
              <a:rPr lang="pl-PL" sz="3600" dirty="0" smtClean="0"/>
            </a:br>
            <a:r>
              <a:rPr lang="pl-PL" sz="3600" dirty="0" smtClean="0"/>
              <a:t>Wnioski </a:t>
            </a:r>
            <a:r>
              <a:rPr lang="pl-PL" sz="3600" dirty="0" smtClean="0"/>
              <a:t>wypływające z analizy opisów</a:t>
            </a:r>
            <a:br>
              <a:rPr lang="pl-PL" sz="3600" dirty="0" smtClean="0"/>
            </a:br>
            <a:r>
              <a:rPr lang="pl-PL" sz="3600" dirty="0" smtClean="0"/>
              <a:t>            przedstawień </a:t>
            </a:r>
            <a:r>
              <a:rPr lang="pl-PL" sz="3600" dirty="0" err="1" smtClean="0"/>
              <a:t>dramowych</a:t>
            </a:r>
            <a:endParaRPr lang="pl-PL" sz="3600" b="1" dirty="0"/>
          </a:p>
        </p:txBody>
      </p:sp>
      <p:pic>
        <p:nvPicPr>
          <p:cNvPr id="6" name="Picture 6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2500" y="7057231"/>
            <a:ext cx="613170" cy="42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az 1" descr="C:\Documents and Settings\User\Pulpit\orze men_3rzedow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60700" y="7094926"/>
            <a:ext cx="910056" cy="343305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/>
          <a:srcRect l="2089" t="11027" r="946" b="2669"/>
          <a:stretch>
            <a:fillRect/>
          </a:stretch>
        </p:blipFill>
        <p:spPr bwMode="auto">
          <a:xfrm>
            <a:off x="622300" y="2561431"/>
            <a:ext cx="97536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pole tekstowe 7"/>
          <p:cNvSpPr txBox="1"/>
          <p:nvPr/>
        </p:nvSpPr>
        <p:spPr>
          <a:xfrm>
            <a:off x="393700" y="1799431"/>
            <a:ext cx="9525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Charakterystyka wyników poprzednich badań kontra analiza opisów dramy w DICE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46100" y="351631"/>
            <a:ext cx="9623425" cy="430212"/>
          </a:xfrm>
        </p:spPr>
        <p:txBody>
          <a:bodyPr/>
          <a:lstStyle/>
          <a:p>
            <a:pPr algn="ctr"/>
            <a:endParaRPr lang="pl-PL" sz="3600" b="1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2800" b="1" dirty="0" smtClean="0"/>
              <a:t>Dziękujemy za uwagę i zapraszamy do lektury </a:t>
            </a:r>
            <a:r>
              <a:rPr lang="pl-PL" sz="2800" b="1" dirty="0" smtClean="0">
                <a:sym typeface="Wingdings" pitchFamily="2" charset="2"/>
              </a:rPr>
              <a:t> </a:t>
            </a:r>
          </a:p>
          <a:p>
            <a:endParaRPr lang="pl-PL" sz="2800" b="1" dirty="0" smtClean="0">
              <a:sym typeface="Wingdings" pitchFamily="2" charset="2"/>
            </a:endParaRPr>
          </a:p>
          <a:p>
            <a:endParaRPr lang="pl-PL" sz="2800" b="1" dirty="0" smtClean="0">
              <a:sym typeface="Wingdings" pitchFamily="2" charset="2"/>
            </a:endParaRPr>
          </a:p>
          <a:p>
            <a:r>
              <a:rPr lang="pl-PL" sz="2800" b="1" dirty="0" smtClean="0">
                <a:sym typeface="Wingdings" pitchFamily="2" charset="2"/>
              </a:rPr>
              <a:t>http://www.dramanetwork.eu/</a:t>
            </a:r>
            <a:endParaRPr lang="pl-PL" sz="2800" b="1" dirty="0"/>
          </a:p>
        </p:txBody>
      </p:sp>
      <p:pic>
        <p:nvPicPr>
          <p:cNvPr id="6" name="Picture 6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2500" y="7057231"/>
            <a:ext cx="613170" cy="42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az 1" descr="C:\Documents and Settings\User\Pulpit\orze men_3rzedow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60700" y="7094926"/>
            <a:ext cx="910056" cy="343305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46100" y="351631"/>
            <a:ext cx="9623425" cy="430212"/>
          </a:xfrm>
        </p:spPr>
        <p:txBody>
          <a:bodyPr/>
          <a:lstStyle/>
          <a:p>
            <a:pPr algn="ctr"/>
            <a:endParaRPr lang="pl-PL" sz="3600" b="1" dirty="0"/>
          </a:p>
        </p:txBody>
      </p:sp>
      <p:pic>
        <p:nvPicPr>
          <p:cNvPr id="6" name="Picture 6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2500" y="7057231"/>
            <a:ext cx="613170" cy="42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az 1" descr="C:\Documents and Settings\User\Pulpit\orze men_3rzedow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60700" y="7094926"/>
            <a:ext cx="910056" cy="343305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 l="951" t="2672"/>
          <a:stretch>
            <a:fillRect/>
          </a:stretch>
        </p:blipFill>
        <p:spPr bwMode="auto">
          <a:xfrm rot="5400000">
            <a:off x="-817966" y="1334697"/>
            <a:ext cx="6664420" cy="454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6" cstate="print"/>
          <a:srcRect l="1654" t="4863" r="4851" b="195"/>
          <a:stretch>
            <a:fillRect/>
          </a:stretch>
        </p:blipFill>
        <p:spPr bwMode="auto">
          <a:xfrm rot="5400000">
            <a:off x="4382417" y="1392114"/>
            <a:ext cx="6624638" cy="4543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46100" y="351631"/>
            <a:ext cx="9623425" cy="430212"/>
          </a:xfrm>
        </p:spPr>
        <p:txBody>
          <a:bodyPr/>
          <a:lstStyle/>
          <a:p>
            <a:pPr algn="ctr"/>
            <a:r>
              <a:rPr lang="pl-PL" sz="3600" b="1" dirty="0" smtClean="0"/>
              <a:t>Cele</a:t>
            </a:r>
            <a:endParaRPr lang="pl-PL" sz="3600" b="1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</p:nvPr>
        </p:nvGraphicFramePr>
        <p:xfrm>
          <a:off x="0" y="1266031"/>
          <a:ext cx="10693400" cy="5143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6" descr="LOGO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22500" y="7057231"/>
            <a:ext cx="613170" cy="42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az 1" descr="C:\Documents and Settings\User\Pulpit\orze men_3rzedowy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60700" y="7094926"/>
            <a:ext cx="910056" cy="343305"/>
          </a:xfrm>
          <a:prstGeom prst="rect">
            <a:avLst/>
          </a:prstGeom>
          <a:blipFill dpi="0" rotWithShape="1">
            <a:blip r:embed="rId9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3600" b="1" dirty="0" smtClean="0"/>
              <a:t>Kompetencje lizbońskie</a:t>
            </a:r>
            <a:endParaRPr lang="pl-PL" sz="3600" b="1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</p:nvPr>
        </p:nvGraphicFramePr>
        <p:xfrm>
          <a:off x="393700" y="1647031"/>
          <a:ext cx="9775825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6" descr="LOG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22500" y="7057231"/>
            <a:ext cx="613170" cy="42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az 1" descr="C:\Documents and Settings\User\Pulpit\orze men_3rzedowy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60700" y="7094926"/>
            <a:ext cx="910056" cy="343305"/>
          </a:xfrm>
          <a:prstGeom prst="rect">
            <a:avLst/>
          </a:prstGeom>
          <a:blipFill dpi="0" rotWithShape="1">
            <a:blip r:embed="rId8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9900" y="656431"/>
            <a:ext cx="9623425" cy="430212"/>
          </a:xfrm>
        </p:spPr>
        <p:txBody>
          <a:bodyPr/>
          <a:lstStyle/>
          <a:p>
            <a:r>
              <a:rPr lang="pl-PL" sz="3600" b="1" dirty="0" smtClean="0">
                <a:latin typeface="Calibri" pitchFamily="34" charset="0"/>
              </a:rPr>
              <a:t>Dodatkowa kompetencja</a:t>
            </a:r>
            <a:endParaRPr lang="pl-PL" sz="3600" b="1" dirty="0">
              <a:latin typeface="Calibri" pitchFamily="34" charset="0"/>
            </a:endParaRPr>
          </a:p>
        </p:txBody>
      </p:sp>
      <p:graphicFrame>
        <p:nvGraphicFramePr>
          <p:cNvPr id="6" name="Symbol zastępczy zawartości 5"/>
          <p:cNvGraphicFramePr>
            <a:graphicFrameLocks noGrp="1"/>
          </p:cNvGraphicFramePr>
          <p:nvPr>
            <p:ph idx="1"/>
          </p:nvPr>
        </p:nvGraphicFramePr>
        <p:xfrm>
          <a:off x="546100" y="1418431"/>
          <a:ext cx="9623425" cy="52951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546100" y="580231"/>
            <a:ext cx="9623425" cy="430212"/>
          </a:xfrm>
        </p:spPr>
        <p:txBody>
          <a:bodyPr/>
          <a:lstStyle/>
          <a:p>
            <a:r>
              <a:rPr lang="pl-PL" b="1" dirty="0" smtClean="0"/>
              <a:t>Główne zmienne występujące w badaniu:</a:t>
            </a:r>
            <a:br>
              <a:rPr lang="pl-PL" b="1" dirty="0" smtClean="0"/>
            </a:br>
            <a:endParaRPr lang="pl-PL" dirty="0"/>
          </a:p>
        </p:txBody>
      </p:sp>
      <p:graphicFrame>
        <p:nvGraphicFramePr>
          <p:cNvPr id="6" name="Diagram 5"/>
          <p:cNvGraphicFramePr/>
          <p:nvPr/>
        </p:nvGraphicFramePr>
        <p:xfrm>
          <a:off x="622300" y="1037431"/>
          <a:ext cx="92964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6" descr="LOG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22500" y="7057231"/>
            <a:ext cx="613170" cy="42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az 1" descr="C:\Documents and Settings\User\Pulpit\orze men_3rzedowy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60700" y="7094926"/>
            <a:ext cx="910056" cy="343305"/>
          </a:xfrm>
          <a:prstGeom prst="rect">
            <a:avLst/>
          </a:prstGeom>
          <a:blipFill dpi="0" rotWithShape="1">
            <a:blip r:embed="rId8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3600" b="1" dirty="0" smtClean="0"/>
              <a:t>Struktura projektu</a:t>
            </a:r>
            <a:endParaRPr lang="pl-PL" sz="36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 smtClean="0"/>
          </a:p>
          <a:p>
            <a:endParaRPr lang="pl-PL" dirty="0"/>
          </a:p>
        </p:txBody>
      </p:sp>
      <p:pic>
        <p:nvPicPr>
          <p:cNvPr id="5" name="Picture 6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2500" y="7057231"/>
            <a:ext cx="613170" cy="42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az 1" descr="C:\Documents and Settings\User\Pulpit\orze men_3rzedow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60700" y="7094926"/>
            <a:ext cx="910056" cy="343305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7654" y="1494631"/>
            <a:ext cx="10383345" cy="5018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lapértelmezett terv">
  <a:themeElements>
    <a:clrScheme name="Alapértelmezett terv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lapértelmezett terv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953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u-HU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953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u-HU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1150</TotalTime>
  <Words>2324</Words>
  <Application>Microsoft Office PowerPoint</Application>
  <PresentationFormat>Niestandardowy</PresentationFormat>
  <Paragraphs>290</Paragraphs>
  <Slides>42</Slides>
  <Notes>6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42</vt:i4>
      </vt:variant>
    </vt:vector>
  </HeadingPairs>
  <TitlesOfParts>
    <vt:vector size="43" baseType="lpstr">
      <vt:lpstr>Alapértelmezett terv</vt:lpstr>
      <vt:lpstr> „Nowe klucze do kompetencji kluczowych” - metodologia i najważniejsze wyniki badań  Karolina Rzepecka Instytut Pedagogiki, UG </vt:lpstr>
      <vt:lpstr>Slajd 2</vt:lpstr>
      <vt:lpstr>Czym jest DICE?</vt:lpstr>
      <vt:lpstr>Konsorcjum DICE</vt:lpstr>
      <vt:lpstr>Cele</vt:lpstr>
      <vt:lpstr>Kompetencje lizbońskie</vt:lpstr>
      <vt:lpstr>Dodatkowa kompetencja</vt:lpstr>
      <vt:lpstr>Główne zmienne występujące w badaniu: </vt:lpstr>
      <vt:lpstr>Struktura projektu</vt:lpstr>
      <vt:lpstr>Metody i narzędzia badawcze</vt:lpstr>
      <vt:lpstr>Rodzaje danych i relacje między nimi</vt:lpstr>
      <vt:lpstr>  Próba całkowita 4475 uczniów – niemal równej liczby chłopców i dziewcząt  (próba polska- 370 osób) </vt:lpstr>
      <vt:lpstr>Główne rezultaty badania:</vt:lpstr>
      <vt:lpstr>Slajd 14</vt:lpstr>
      <vt:lpstr>Slajd 15</vt:lpstr>
      <vt:lpstr> Co to są Kompetencje Kluczowe? </vt:lpstr>
      <vt:lpstr>  Porozumiewanie się w języku ojczystym </vt:lpstr>
      <vt:lpstr>Uczniowie, którzy regularnie uczestniczą w teatrze edukacyjnym i dramie w porównaniu z tymi, którzy nie uczestniczą w takich zajęciach</vt:lpstr>
      <vt:lpstr>Umiejętność uczenia się</vt:lpstr>
      <vt:lpstr>Slajd 20</vt:lpstr>
      <vt:lpstr>Wzrost średniej ocen</vt:lpstr>
      <vt:lpstr> Kompetencje interpersonalne, międzykulturowe  i społeczne oraz kompetencje obywatelskie</vt:lpstr>
      <vt:lpstr>Slajd 23</vt:lpstr>
      <vt:lpstr>Slajd 24</vt:lpstr>
      <vt:lpstr>Slajd 25</vt:lpstr>
      <vt:lpstr>Slajd 26</vt:lpstr>
      <vt:lpstr>Przedsiębiorczość</vt:lpstr>
      <vt:lpstr>Slajd 28</vt:lpstr>
      <vt:lpstr>Zmiana poziomu własnego poświęcenia się osiąganiu czegoś ważnego w przyszłości (ocena własna)</vt:lpstr>
      <vt:lpstr> Ekspresja kulturalna </vt:lpstr>
      <vt:lpstr>Slajd 31</vt:lpstr>
      <vt:lpstr>Slajd 32</vt:lpstr>
      <vt:lpstr>Wszystko to i wiele więcej</vt:lpstr>
      <vt:lpstr>  Czy uczestnictwo w zajęciach teatru edukacyjnego  i dramy ma wpływ na jakość życia w ogóle oraz zaangażowaniu młodych ludzi w szeroko pojęte działania i relacje z ludźmi?</vt:lpstr>
      <vt:lpstr>Oceny nauczycieli</vt:lpstr>
      <vt:lpstr> Szczególne wyniki obserwacji </vt:lpstr>
      <vt:lpstr>Slajd 37</vt:lpstr>
      <vt:lpstr> Szczególne wyniki obserwacji </vt:lpstr>
      <vt:lpstr> Szczególne wyniki obserwacji </vt:lpstr>
      <vt:lpstr> Wnioski wypływające z analizy opisów             przedstawień dramowych</vt:lpstr>
      <vt:lpstr>Slajd 41</vt:lpstr>
      <vt:lpstr>Slajd 42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Twoja nazwa użytkownika</cp:lastModifiedBy>
  <cp:revision>198</cp:revision>
  <cp:lastPrinted>1601-01-01T00:00:00Z</cp:lastPrinted>
  <dcterms:created xsi:type="dcterms:W3CDTF">1601-01-01T00:00:00Z</dcterms:created>
  <dcterms:modified xsi:type="dcterms:W3CDTF">2010-12-03T09:57:49Z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