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0"/>
  </p:notesMasterIdLst>
  <p:sldIdLst>
    <p:sldId id="288" r:id="rId2"/>
    <p:sldId id="289" r:id="rId3"/>
    <p:sldId id="284" r:id="rId4"/>
    <p:sldId id="290" r:id="rId5"/>
    <p:sldId id="285" r:id="rId6"/>
    <p:sldId id="301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87" r:id="rId15"/>
    <p:sldId id="298" r:id="rId16"/>
    <p:sldId id="302" r:id="rId17"/>
    <p:sldId id="299" r:id="rId18"/>
    <p:sldId id="300" r:id="rId19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663300"/>
    <a:srgbClr val="CC9900"/>
    <a:srgbClr val="009900"/>
    <a:srgbClr val="000000"/>
    <a:srgbClr val="EAEAEA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16" autoAdjust="0"/>
  </p:normalViewPr>
  <p:slideViewPr>
    <p:cSldViewPr>
      <p:cViewPr varScale="1">
        <p:scale>
          <a:sx n="106" d="100"/>
          <a:sy n="106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latin typeface="Tahoma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Tahoma" pitchFamily="34" charset="0"/>
              </a:defRPr>
            </a:lvl1pPr>
          </a:lstStyle>
          <a:p>
            <a:pPr>
              <a:defRPr/>
            </a:pPr>
            <a:fld id="{6769F5BF-6590-4D61-8DD6-0B359BD0173E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latin typeface="Tahoma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Tahoma" pitchFamily="34" charset="0"/>
              </a:defRPr>
            </a:lvl1pPr>
          </a:lstStyle>
          <a:p>
            <a:pPr>
              <a:defRPr/>
            </a:pPr>
            <a:fld id="{C1796E18-72FD-4B5A-9FF1-2A30D061269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The </a:t>
            </a:r>
            <a:r>
              <a:rPr lang="nb-NO" dirty="0" err="1" smtClean="0"/>
              <a:t>other</a:t>
            </a:r>
            <a:r>
              <a:rPr lang="nb-NO" dirty="0" smtClean="0"/>
              <a:t> </a:t>
            </a:r>
            <a:r>
              <a:rPr lang="nb-NO" dirty="0" err="1" smtClean="0"/>
              <a:t>participants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Time table for drama description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Research results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15</a:t>
            </a:fld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Work load for research assistants. </a:t>
            </a:r>
          </a:p>
          <a:p>
            <a:r>
              <a:rPr lang="en-US" noProof="0" dirty="0" smtClean="0"/>
              <a:t>A presentation of the minimum work each one must take on if they say yes to participate. 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16</a:t>
            </a:fld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Who will sign up?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17</a:t>
            </a:fld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What</a:t>
            </a:r>
            <a:r>
              <a:rPr lang="nb-NO" dirty="0" smtClean="0"/>
              <a:t> </a:t>
            </a:r>
            <a:r>
              <a:rPr lang="nb-NO" dirty="0" err="1" smtClean="0"/>
              <a:t>kind</a:t>
            </a:r>
            <a:r>
              <a:rPr lang="nb-NO" dirty="0" smtClean="0"/>
              <a:t> of </a:t>
            </a:r>
            <a:r>
              <a:rPr lang="nb-NO" dirty="0" err="1" smtClean="0"/>
              <a:t>research</a:t>
            </a:r>
            <a:r>
              <a:rPr lang="nb-NO" dirty="0" smtClean="0"/>
              <a:t> is </a:t>
            </a:r>
            <a:r>
              <a:rPr lang="nb-NO" dirty="0" err="1" smtClean="0"/>
              <a:t>this</a:t>
            </a:r>
            <a:r>
              <a:rPr lang="nb-NO" dirty="0" smtClean="0"/>
              <a:t>?  </a:t>
            </a:r>
          </a:p>
          <a:p>
            <a:r>
              <a:rPr lang="nb-NO" dirty="0" smtClean="0"/>
              <a:t>Point 4: The 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project</a:t>
            </a:r>
            <a:r>
              <a:rPr lang="nb-NO" dirty="0" smtClean="0"/>
              <a:t> </a:t>
            </a:r>
            <a:r>
              <a:rPr lang="nb-NO" dirty="0" err="1" smtClean="0"/>
              <a:t>will</a:t>
            </a:r>
            <a:r>
              <a:rPr lang="nb-NO" dirty="0" smtClean="0"/>
              <a:t> </a:t>
            </a:r>
            <a:r>
              <a:rPr lang="nb-NO" dirty="0" err="1" smtClean="0"/>
              <a:t>investigate</a:t>
            </a:r>
            <a:r>
              <a:rPr lang="nb-NO" dirty="0" smtClean="0"/>
              <a:t> </a:t>
            </a:r>
            <a:r>
              <a:rPr lang="nb-NO" dirty="0" err="1" smtClean="0"/>
              <a:t>if</a:t>
            </a:r>
            <a:r>
              <a:rPr lang="nb-NO" dirty="0" smtClean="0"/>
              <a:t> and/or to </a:t>
            </a:r>
            <a:r>
              <a:rPr lang="nb-NO" dirty="0" err="1" smtClean="0"/>
              <a:t>what</a:t>
            </a:r>
            <a:r>
              <a:rPr lang="nb-NO" dirty="0" smtClean="0"/>
              <a:t> </a:t>
            </a:r>
            <a:r>
              <a:rPr lang="nb-NO" dirty="0" err="1" smtClean="0"/>
              <a:t>degree</a:t>
            </a:r>
            <a:r>
              <a:rPr lang="nb-NO" dirty="0" smtClean="0"/>
              <a:t> </a:t>
            </a:r>
            <a:r>
              <a:rPr lang="nb-NO" dirty="0" err="1" smtClean="0"/>
              <a:t>drama/theatre</a:t>
            </a:r>
            <a:r>
              <a:rPr lang="nb-NO" dirty="0" smtClean="0"/>
              <a:t> </a:t>
            </a:r>
            <a:r>
              <a:rPr lang="nb-NO" dirty="0" err="1" smtClean="0"/>
              <a:t>activities</a:t>
            </a:r>
            <a:r>
              <a:rPr lang="nb-NO" dirty="0" smtClean="0"/>
              <a:t> have </a:t>
            </a:r>
            <a:r>
              <a:rPr lang="nb-NO" dirty="0" err="1" smtClean="0"/>
              <a:t>inpackts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13-16 </a:t>
            </a:r>
            <a:r>
              <a:rPr lang="nb-NO" dirty="0" err="1" smtClean="0"/>
              <a:t>year</a:t>
            </a:r>
            <a:r>
              <a:rPr lang="nb-NO" dirty="0" smtClean="0"/>
              <a:t> </a:t>
            </a:r>
            <a:r>
              <a:rPr lang="nb-NO" dirty="0" err="1" smtClean="0"/>
              <a:t>olds</a:t>
            </a:r>
            <a:r>
              <a:rPr lang="nb-NO" dirty="0" smtClean="0"/>
              <a:t> – as to </a:t>
            </a:r>
            <a:r>
              <a:rPr lang="nb-NO" dirty="0" err="1" smtClean="0"/>
              <a:t>difference</a:t>
            </a:r>
            <a:r>
              <a:rPr lang="nb-NO" dirty="0" smtClean="0"/>
              <a:t> areas of </a:t>
            </a:r>
            <a:r>
              <a:rPr lang="nb-NO" dirty="0" err="1" smtClean="0"/>
              <a:t>competence</a:t>
            </a:r>
            <a:r>
              <a:rPr lang="nb-NO" dirty="0" smtClean="0"/>
              <a:t>.  (I </a:t>
            </a:r>
            <a:r>
              <a:rPr lang="nb-NO" dirty="0" err="1" smtClean="0"/>
              <a:t>deliberate</a:t>
            </a:r>
            <a:r>
              <a:rPr lang="nb-NO" dirty="0" smtClean="0"/>
              <a:t> do not </a:t>
            </a:r>
            <a:r>
              <a:rPr lang="nb-NO" dirty="0" err="1" smtClean="0"/>
              <a:t>say</a:t>
            </a:r>
            <a:r>
              <a:rPr lang="nb-NO" dirty="0" smtClean="0"/>
              <a:t> </a:t>
            </a:r>
            <a:r>
              <a:rPr lang="nb-NO" dirty="0" err="1" smtClean="0"/>
              <a:t>anything</a:t>
            </a:r>
            <a:r>
              <a:rPr lang="nb-NO" dirty="0" smtClean="0"/>
              <a:t> </a:t>
            </a:r>
            <a:r>
              <a:rPr lang="nb-NO" dirty="0" err="1" smtClean="0"/>
              <a:t>about</a:t>
            </a:r>
            <a:r>
              <a:rPr lang="nb-NO" dirty="0" smtClean="0"/>
              <a:t> </a:t>
            </a:r>
            <a:r>
              <a:rPr lang="nb-NO" dirty="0" err="1" smtClean="0"/>
              <a:t>which</a:t>
            </a:r>
            <a:r>
              <a:rPr lang="nb-NO" dirty="0" smtClean="0"/>
              <a:t> </a:t>
            </a:r>
            <a:r>
              <a:rPr lang="nb-NO" dirty="0" err="1" smtClean="0"/>
              <a:t>competences</a:t>
            </a:r>
            <a:r>
              <a:rPr lang="nb-NO" dirty="0" smtClean="0"/>
              <a:t> </a:t>
            </a:r>
            <a:r>
              <a:rPr lang="nb-NO" dirty="0" err="1" smtClean="0"/>
              <a:t>we</a:t>
            </a:r>
            <a:r>
              <a:rPr lang="nb-NO" dirty="0" smtClean="0"/>
              <a:t> talk </a:t>
            </a:r>
            <a:r>
              <a:rPr lang="nb-NO" dirty="0" err="1" smtClean="0"/>
              <a:t>about</a:t>
            </a:r>
            <a:r>
              <a:rPr lang="nb-NO" dirty="0" smtClean="0"/>
              <a:t>).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4</a:t>
            </a:fld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Two types of drama/</a:t>
            </a:r>
            <a:r>
              <a:rPr lang="en-US" noProof="0" dirty="0" err="1" smtClean="0"/>
              <a:t>tehatre</a:t>
            </a:r>
            <a:r>
              <a:rPr lang="en-US" noProof="0" dirty="0" smtClean="0"/>
              <a:t> activities. To</a:t>
            </a:r>
            <a:r>
              <a:rPr lang="en-US" baseline="0" noProof="0" dirty="0" smtClean="0"/>
              <a:t> make the project a bit easier to handle for our local group I call the groups </a:t>
            </a:r>
            <a:r>
              <a:rPr lang="en-US" i="1" baseline="0" noProof="0" dirty="0" smtClean="0"/>
              <a:t>primary groups</a:t>
            </a:r>
            <a:r>
              <a:rPr lang="en-US" baseline="0" noProof="0" dirty="0" smtClean="0"/>
              <a:t> : P1 (one </a:t>
            </a:r>
            <a:r>
              <a:rPr lang="en-US" baseline="0" noProof="0" dirty="0" err="1" smtClean="0"/>
              <a:t>occation</a:t>
            </a:r>
            <a:r>
              <a:rPr lang="en-US" baseline="0" noProof="0" dirty="0" smtClean="0"/>
              <a:t>) and P2 (continuing) – with respectively </a:t>
            </a:r>
            <a:r>
              <a:rPr lang="en-US" baseline="0" noProof="0" dirty="0" err="1" smtClean="0"/>
              <a:t>controle</a:t>
            </a:r>
            <a:r>
              <a:rPr lang="en-US" baseline="0" noProof="0" dirty="0" smtClean="0"/>
              <a:t> groups K1 and K2 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5</a:t>
            </a:fld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The </a:t>
            </a:r>
            <a:r>
              <a:rPr lang="en-US" noProof="0" dirty="0" err="1" smtClean="0"/>
              <a:t>reseach</a:t>
            </a:r>
            <a:r>
              <a:rPr lang="en-US" noProof="0" dirty="0" smtClean="0"/>
              <a:t> material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The research assistants:</a:t>
            </a:r>
          </a:p>
          <a:p>
            <a:r>
              <a:rPr lang="en-US" noProof="0" dirty="0" smtClean="0"/>
              <a:t>Works voluntarily, Without payment, will get different tasks (listed), -  and I have added:</a:t>
            </a:r>
            <a:r>
              <a:rPr lang="en-US" baseline="0" noProof="0" dirty="0" smtClean="0"/>
              <a:t> gets a kind of “certificate” at the end. Adam: I think this is quite important as to the students </a:t>
            </a:r>
            <a:r>
              <a:rPr lang="en-US" baseline="0" noProof="0" dirty="0" err="1" smtClean="0"/>
              <a:t>cvs</a:t>
            </a:r>
            <a:r>
              <a:rPr lang="en-US" baseline="0" noProof="0" dirty="0" smtClean="0"/>
              <a:t>. I think you should sign such a ‘ certificate’ and that the local project leader also sign and fill in the assistants name etc. Hope you agree.  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8</a:t>
            </a:fld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The work we did within the lecture:</a:t>
            </a:r>
          </a:p>
          <a:p>
            <a:r>
              <a:rPr lang="en-US" noProof="0" dirty="0" smtClean="0"/>
              <a:t>Read through the questionnaires – and sum up</a:t>
            </a:r>
          </a:p>
          <a:p>
            <a:r>
              <a:rPr lang="en-US" noProof="0" dirty="0" smtClean="0"/>
              <a:t>Read through the observation guides – do a test observation of</a:t>
            </a:r>
            <a:r>
              <a:rPr lang="en-US" baseline="0" noProof="0" dirty="0" smtClean="0"/>
              <a:t> the DVD</a:t>
            </a:r>
          </a:p>
          <a:p>
            <a:r>
              <a:rPr lang="en-US" baseline="0" noProof="0" dirty="0" smtClean="0"/>
              <a:t>Comparing the observation i pairs</a:t>
            </a:r>
          </a:p>
          <a:p>
            <a:r>
              <a:rPr lang="en-US" baseline="0" noProof="0" dirty="0" smtClean="0"/>
              <a:t>Plenary discussion</a:t>
            </a:r>
            <a:endParaRPr lang="en-US" noProof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9</a:t>
            </a:fld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Further</a:t>
            </a:r>
            <a:r>
              <a:rPr lang="en-US" baseline="0" noProof="0" dirty="0" smtClean="0"/>
              <a:t> progression:</a:t>
            </a:r>
          </a:p>
          <a:p>
            <a:r>
              <a:rPr lang="en-US" baseline="0" noProof="0" dirty="0" smtClean="0"/>
              <a:t>Week 37: Observation training – drama teaching at the college. </a:t>
            </a:r>
          </a:p>
          <a:p>
            <a:r>
              <a:rPr lang="en-US" baseline="0" noProof="0" dirty="0" smtClean="0"/>
              <a:t>Comparing the results in pairs and agreeing on a final report.</a:t>
            </a:r>
          </a:p>
          <a:p>
            <a:r>
              <a:rPr lang="en-US" baseline="0" noProof="0" dirty="0" smtClean="0"/>
              <a:t>Middle of September: A meeting together with the </a:t>
            </a:r>
            <a:r>
              <a:rPr lang="en-US" baseline="0" noProof="0" dirty="0" err="1" smtClean="0"/>
              <a:t>reseach</a:t>
            </a:r>
            <a:r>
              <a:rPr lang="en-US" baseline="0" noProof="0" dirty="0" smtClean="0"/>
              <a:t>-team: 1. Discussing the experiences from the live observations. 2. The </a:t>
            </a:r>
            <a:r>
              <a:rPr lang="en-US" baseline="0" noProof="0" dirty="0" err="1" smtClean="0"/>
              <a:t>reseach</a:t>
            </a:r>
            <a:r>
              <a:rPr lang="en-US" baseline="0" noProof="0" dirty="0" smtClean="0"/>
              <a:t>-assistants  will get detailed instructions for how to behave and do the data collections in schools. 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10</a:t>
            </a:fld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Time table for collecting data and loading the results in the data base.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11</a:t>
            </a:fld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Time table continues</a:t>
            </a:r>
            <a:endParaRPr lang="en-US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96E18-72FD-4B5A-9FF1-2A30D061269C}" type="slidenum">
              <a:rPr lang="nb-NO" smtClean="0"/>
              <a:pPr>
                <a:defRPr/>
              </a:pPr>
              <a:t>12</a:t>
            </a:fld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FA640-C957-4119-85E3-486CC54CE7B8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9C4E6-9565-4D68-BFAB-968326B9E29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95E1E-D93D-4341-BEAA-D95B367FCC7E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60191-FF2D-4DE5-8D38-BC9AECD969E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BCD0-2A60-4457-9456-745FAACA210C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03E5A-DC93-49D9-B2B7-F8168A6416A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310CF-B200-4EC8-957E-32F345F365F0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D8CA4-465D-4EB0-9789-81E42B0676C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05E9E-7937-4930-BE16-8304ECC2510C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277F-E420-43FE-B8E2-60171827A2D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D614C-D5BC-4953-AE36-0CA47B8F0847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515F8-C998-4B8C-8328-33196895624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DDB75-5333-48C4-8001-18D8D154FFA7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2FD58-BABB-4507-90B6-D4273FBA66B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F5104-14DB-4F09-971A-E97837C57725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F72E9-4493-4EF6-A816-9F943757A4B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E7F2E-6D4E-4A98-999A-12BF490CB076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25197-952F-40C5-929C-888E7EC7373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58C9F-AF7E-48DC-8F60-3DE1FA0C1665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EE82-B72F-4BE5-92BC-ACE5C3C610DE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788EB-CBCB-48E1-A3D8-6E8B10B995CB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911AC-C9FD-47EE-BDEA-19A22F66016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0B1AEF02-3439-4C6B-A814-6A448FDDB7B0}" type="datetimeFigureOut">
              <a:rPr lang="nb-NO"/>
              <a:pPr>
                <a:defRPr/>
              </a:pPr>
              <a:t>03.09.2009</a:t>
            </a:fld>
            <a:endParaRPr lang="nb-NO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8948988-9711-41AE-B44B-465FA28EB22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hyperlink" Target="http://www.dramanetwork.e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de 1" descr="dice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989138"/>
            <a:ext cx="6697663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eaLnBrk="1" hangingPunct="1"/>
            <a:r>
              <a:rPr lang="nb-NO" sz="4000" smtClean="0"/>
              <a:t>       		</a:t>
            </a:r>
            <a:br>
              <a:rPr lang="nb-NO" sz="4000" smtClean="0"/>
            </a:br>
            <a:r>
              <a:rPr lang="nb-NO" sz="4000" smtClean="0"/>
              <a:t>				</a:t>
            </a:r>
            <a:br>
              <a:rPr lang="nb-NO" sz="4000" smtClean="0"/>
            </a:br>
            <a:r>
              <a:rPr lang="nb-NO" sz="4000" smtClean="0"/>
              <a:t>			</a:t>
            </a:r>
            <a:r>
              <a:rPr lang="nb-NO" sz="3600" b="1" smtClean="0">
                <a:solidFill>
                  <a:srgbClr val="FF9900"/>
                </a:solidFill>
              </a:rPr>
              <a:t>Videre fremdrift:  										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nb-NO" sz="2800" b="1" smtClean="0">
                <a:solidFill>
                  <a:srgbClr val="FF3300"/>
                </a:solidFill>
              </a:rPr>
              <a:t>Uke 37: </a:t>
            </a:r>
          </a:p>
          <a:p>
            <a:pPr marL="914400" lvl="1" indent="-457200" eaLnBrk="1" hangingPunct="1">
              <a:buFont typeface="Wingdings" pitchFamily="2" charset="2"/>
              <a:buChar char="v"/>
            </a:pPr>
            <a:r>
              <a:rPr lang="nb-NO" sz="2400" smtClean="0"/>
              <a:t>Alle får observere en dramatime på HiB. Timing/ føring av observasjonsskjema. </a:t>
            </a:r>
          </a:p>
          <a:p>
            <a:pPr marL="914400" lvl="1" indent="-457200" eaLnBrk="1" hangingPunct="1">
              <a:buFont typeface="Wingdings" pitchFamily="2" charset="2"/>
              <a:buChar char="v"/>
            </a:pPr>
            <a:r>
              <a:rPr lang="nb-NO" sz="2400" smtClean="0"/>
              <a:t>To og to sammenligner resultat og blir enig om endelig rapport.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nb-NO" sz="2800" b="1" smtClean="0">
                <a:solidFill>
                  <a:srgbClr val="FF3300"/>
                </a:solidFill>
              </a:rPr>
              <a:t>Medio september (dato avtales):</a:t>
            </a:r>
            <a:r>
              <a:rPr lang="nb-NO" sz="2800" smtClean="0">
                <a:solidFill>
                  <a:srgbClr val="FF3300"/>
                </a:solidFill>
              </a:rPr>
              <a:t>		</a:t>
            </a:r>
          </a:p>
          <a:p>
            <a:pPr marL="914400" lvl="1" indent="-457200" eaLnBrk="1" hangingPunct="1">
              <a:buFont typeface="Wingdings" pitchFamily="2" charset="2"/>
              <a:buChar char="v"/>
            </a:pPr>
            <a:r>
              <a:rPr lang="nb-NO" sz="2400" b="1" smtClean="0"/>
              <a:t>Fellesmøte</a:t>
            </a:r>
            <a:r>
              <a:rPr lang="nb-NO" sz="2400" smtClean="0"/>
              <a:t> med Stig, Katrine og Kari: </a:t>
            </a:r>
          </a:p>
          <a:p>
            <a:pPr marL="1295400" lvl="2" indent="-381000" eaLnBrk="1" hangingPunct="1">
              <a:buFont typeface="Wingdings" pitchFamily="2" charset="2"/>
              <a:buNone/>
            </a:pPr>
            <a:r>
              <a:rPr lang="nb-NO" sz="2000" smtClean="0"/>
              <a:t>	1. Erfaringer fra ’live’ observasjon. </a:t>
            </a:r>
          </a:p>
          <a:p>
            <a:pPr marL="1295400" lvl="2" indent="-381000" eaLnBrk="1" hangingPunct="1">
              <a:buFont typeface="Wingdings" pitchFamily="2" charset="2"/>
              <a:buNone/>
            </a:pPr>
            <a:r>
              <a:rPr lang="nb-NO" sz="2000" smtClean="0"/>
              <a:t>	2. Instruksjon for datainnsamling.  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nb-NO" sz="2400" smtClean="0"/>
          </a:p>
        </p:txBody>
      </p:sp>
      <p:pic>
        <p:nvPicPr>
          <p:cNvPr id="11268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692150"/>
            <a:ext cx="203200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lang="nb-NO" sz="4000" smtClean="0"/>
              <a:t>              	</a:t>
            </a:r>
            <a:br>
              <a:rPr lang="nb-NO" sz="4000" smtClean="0"/>
            </a:br>
            <a:r>
              <a:rPr lang="nb-NO" sz="4000" smtClean="0"/>
              <a:t>                          </a:t>
            </a:r>
            <a:r>
              <a:rPr lang="nb-NO" sz="4000" smtClean="0">
                <a:solidFill>
                  <a:srgbClr val="FF9900"/>
                </a:solidFill>
              </a:rPr>
              <a:t>Innsamling</a:t>
            </a:r>
            <a:br>
              <a:rPr lang="nb-NO" sz="4000" smtClean="0">
                <a:solidFill>
                  <a:srgbClr val="FF9900"/>
                </a:solidFill>
              </a:rPr>
            </a:br>
            <a:endParaRPr lang="nb-NO" sz="4000" smtClean="0">
              <a:solidFill>
                <a:srgbClr val="FF99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nb-NO" sz="24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2400" b="1" smtClean="0">
                <a:solidFill>
                  <a:srgbClr val="FF3300"/>
                </a:solidFill>
              </a:rPr>
              <a:t>Ultimo september/primo oktober: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400" smtClean="0"/>
              <a:t> første datainnsamling </a:t>
            </a:r>
            <a:r>
              <a:rPr lang="nb-NO" sz="2400" i="1" smtClean="0"/>
              <a:t>(input)</a:t>
            </a:r>
            <a:r>
              <a:rPr lang="nb-NO" sz="2400" smtClean="0"/>
              <a:t> i alle grupper; elevskjema og lærerskjema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400" smtClean="0"/>
              <a:t> resultater legges inn i databasen innen en uke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2400" b="1" smtClean="0">
                <a:solidFill>
                  <a:srgbClr val="FF3300"/>
                </a:solidFill>
              </a:rPr>
              <a:t>2 uker etter for P1:</a:t>
            </a:r>
            <a:r>
              <a:rPr lang="nb-NO" sz="2400" b="1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400" smtClean="0"/>
              <a:t> observasjon av TIU-program (to og to)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400" smtClean="0"/>
              <a:t> observasjonsrapport legges i database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2400" b="1" smtClean="0">
                <a:solidFill>
                  <a:srgbClr val="FF3300"/>
                </a:solidFill>
              </a:rPr>
              <a:t>2 uker etter for P1 og K1:</a:t>
            </a:r>
            <a:r>
              <a:rPr lang="nb-NO" sz="240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400" smtClean="0"/>
              <a:t> andre datainnsamling </a:t>
            </a:r>
            <a:r>
              <a:rPr lang="nb-NO" sz="2400" i="1" smtClean="0"/>
              <a:t>(output);</a:t>
            </a:r>
            <a:r>
              <a:rPr lang="nb-NO" sz="2400" smtClean="0"/>
              <a:t> elevskjema og lærerskjema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400" smtClean="0"/>
              <a:t>resultater legges inn i databasen innen en uke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nb-NO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nb-NO" sz="2400" smtClean="0"/>
          </a:p>
          <a:p>
            <a:pPr eaLnBrk="1" hangingPunct="1">
              <a:lnSpc>
                <a:spcPct val="80000"/>
              </a:lnSpc>
            </a:pPr>
            <a:endParaRPr lang="nb-NO" sz="2400" smtClean="0"/>
          </a:p>
        </p:txBody>
      </p:sp>
      <p:pic>
        <p:nvPicPr>
          <p:cNvPr id="12292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549275"/>
            <a:ext cx="19605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			      </a:t>
            </a:r>
            <a:r>
              <a:rPr lang="nb-NO" smtClean="0">
                <a:solidFill>
                  <a:srgbClr val="FF9900"/>
                </a:solidFill>
              </a:rPr>
              <a:t>I</a:t>
            </a:r>
            <a:r>
              <a:rPr lang="nb-NO" sz="4000" smtClean="0">
                <a:solidFill>
                  <a:srgbClr val="FF9900"/>
                </a:solidFill>
              </a:rPr>
              <a:t>nnsamling forts.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137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nb-NO" sz="2800" b="1" smtClean="0">
                <a:solidFill>
                  <a:srgbClr val="FF3300"/>
                </a:solidFill>
              </a:rPr>
              <a:t>Medio november for P2: </a:t>
            </a:r>
            <a:endParaRPr lang="nb-NO" sz="2400" b="1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nb-NO" sz="2400" smtClean="0"/>
              <a:t> observasjon av drama/teater arbeid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nb-NO" sz="2400" smtClean="0"/>
              <a:t> observasjonsrapport legges i database</a:t>
            </a:r>
            <a:r>
              <a:rPr lang="nb-NO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nb-NO" sz="2800" b="1" smtClean="0">
                <a:solidFill>
                  <a:srgbClr val="FF3300"/>
                </a:solidFill>
              </a:rPr>
              <a:t>Primo januar for P2 og K2: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nb-NO" sz="2400" smtClean="0"/>
              <a:t> andre datainnsamling </a:t>
            </a:r>
            <a:r>
              <a:rPr lang="nb-NO" sz="2400" i="1" smtClean="0"/>
              <a:t>(output);</a:t>
            </a:r>
            <a:r>
              <a:rPr lang="nb-NO" sz="2400" smtClean="0"/>
              <a:t> elevskjema og lærerskjema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nb-NO" sz="2400" smtClean="0"/>
              <a:t> resultater legges inn i databasen innen en uke </a:t>
            </a:r>
          </a:p>
        </p:txBody>
      </p:sp>
      <p:pic>
        <p:nvPicPr>
          <p:cNvPr id="13316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549275"/>
            <a:ext cx="19605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1295400"/>
          </a:xfrm>
        </p:spPr>
        <p:txBody>
          <a:bodyPr/>
          <a:lstStyle/>
          <a:p>
            <a:pPr eaLnBrk="1" hangingPunct="1"/>
            <a:r>
              <a:rPr lang="nb-NO" sz="4000" smtClean="0"/>
              <a:t>			</a:t>
            </a:r>
            <a:r>
              <a:rPr lang="nb-NO" sz="4000" smtClean="0">
                <a:solidFill>
                  <a:srgbClr val="FF9900"/>
                </a:solidFill>
              </a:rPr>
              <a:t>Dramabeskrivelser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nb-NO" sz="2800" smtClean="0"/>
              <a:t>Skjema er fylt ut av den/de som leder TIU (P1)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nb-NO" sz="2800" smtClean="0"/>
              <a:t>eller drama/teateraktiviteten (P2) og må legges inn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nb-NO" sz="2800" smtClean="0"/>
              <a:t>i databasen.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nb-NO" sz="2400" b="1" smtClean="0">
                <a:solidFill>
                  <a:srgbClr val="FF3300"/>
                </a:solidFill>
              </a:rPr>
              <a:t>Medio/ultimo oktober: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For P1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nb-NO" sz="2400" b="1" smtClean="0">
                <a:solidFill>
                  <a:srgbClr val="FF3300"/>
                </a:solidFill>
              </a:rPr>
              <a:t>Ultimo november: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For P2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400" smtClean="0"/>
          </a:p>
        </p:txBody>
      </p:sp>
      <p:pic>
        <p:nvPicPr>
          <p:cNvPr id="14340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836613"/>
            <a:ext cx="196056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44675"/>
            <a:ext cx="788511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Bilde 1" descr="dice_logo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476250"/>
            <a:ext cx="2320925" cy="76041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			</a:t>
            </a:r>
            <a:r>
              <a:rPr lang="nb-NO" smtClean="0">
                <a:solidFill>
                  <a:srgbClr val="FF9900"/>
                </a:solidFill>
              </a:rPr>
              <a:t>Forskningsresultat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3889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nb-NO" sz="2400" smtClean="0"/>
              <a:t>Forskerteamene utarbeider sammen et </a:t>
            </a:r>
            <a:r>
              <a:rPr lang="nb-NO" sz="2400" i="1" smtClean="0"/>
              <a:t>Green Paper</a:t>
            </a:r>
            <a:r>
              <a:rPr lang="nb-NO" sz="2400" smtClean="0"/>
              <a:t> med: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000" smtClean="0"/>
              <a:t>Statistiske resultater og utredning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000" smtClean="0"/>
              <a:t>Essays om drama i de ulike landene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000" smtClean="0"/>
              <a:t>Essays om andre dramafaglige emner og resultat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00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b-NO" sz="2400" smtClean="0"/>
              <a:t>Forskerteamene utarbeider en </a:t>
            </a:r>
            <a:r>
              <a:rPr lang="nb-NO" sz="2400" i="1" smtClean="0"/>
              <a:t>Undervisningspakke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b-NO" sz="2400" i="1" smtClean="0"/>
              <a:t>(Teacher Pack) </a:t>
            </a:r>
            <a:r>
              <a:rPr lang="nb-NO" sz="2400" smtClean="0"/>
              <a:t>med: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000" smtClean="0"/>
              <a:t>Gode eksempler på dramaforløp, drama/teaterprosjekter og relevante arbeidsmåter fra de ulike landene rettet mot aldersgruppen 13-16 år.</a:t>
            </a:r>
          </a:p>
        </p:txBody>
      </p:sp>
      <p:pic>
        <p:nvPicPr>
          <p:cNvPr id="16388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549275"/>
            <a:ext cx="19605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nb-NO" sz="4000" smtClean="0"/>
              <a:t>			</a:t>
            </a:r>
            <a:r>
              <a:rPr lang="nb-NO" sz="4000" smtClean="0">
                <a:solidFill>
                  <a:srgbClr val="FF9900"/>
                </a:solidFill>
              </a:rPr>
              <a:t>Arbeidsbyrde for forskningsassistenter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nb-NO" sz="2800" smtClean="0"/>
              <a:t>Minimum: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800" smtClean="0"/>
              <a:t> 4 ganger innsamling av elevskjema + lærerskjema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2800" smtClean="0"/>
              <a:t>eller: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800" smtClean="0"/>
              <a:t>2 ganger inntasting i database av elevskjema + lærerskjema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2800" smtClean="0"/>
              <a:t>eller: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800" smtClean="0"/>
              <a:t> 2 ganger observasjon m rapport og inntasting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2800" smtClean="0"/>
              <a:t>eller: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nb-NO" sz="2800" smtClean="0"/>
              <a:t> kombinasjon av ulike oppgaver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nb-NO" sz="2800" smtClean="0"/>
          </a:p>
        </p:txBody>
      </p:sp>
      <p:pic>
        <p:nvPicPr>
          <p:cNvPr id="17412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549275"/>
            <a:ext cx="19605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Bilde 1" descr="dice_logo"/>
          <p:cNvPicPr>
            <a:picLocks noGrp="1" noChangeAspect="1" noChangeArrowheads="1"/>
          </p:cNvPicPr>
          <p:nvPr>
            <p:ph type="ctr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2843213" y="2133600"/>
            <a:ext cx="3651250" cy="1196975"/>
          </a:xfrm>
        </p:spPr>
      </p:pic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3600" b="1" smtClean="0">
                <a:solidFill>
                  <a:srgbClr val="FF9900"/>
                </a:solidFill>
                <a:latin typeface="Tempus Sans ITC" pitchFamily="82" charset="0"/>
              </a:rPr>
              <a:t>HVEM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3600" b="1" smtClean="0">
                <a:solidFill>
                  <a:srgbClr val="FF9900"/>
                </a:solidFill>
                <a:latin typeface="Tempus Sans ITC" pitchFamily="82" charset="0"/>
              </a:rPr>
              <a:t>MELDE SEG SOM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nb-NO" sz="3600" b="1" smtClean="0">
                <a:solidFill>
                  <a:srgbClr val="FF9900"/>
                </a:solidFill>
                <a:latin typeface="Tempus Sans ITC" pitchFamily="82" charset="0"/>
              </a:rPr>
              <a:t>FORSKNINGSASSISTENT</a:t>
            </a:r>
            <a:r>
              <a:rPr lang="nb-NO" sz="3600" b="1" smtClean="0">
                <a:solidFill>
                  <a:srgbClr val="FF9900"/>
                </a:solidFill>
                <a:latin typeface="Comic Sans MS" pitchFamily="66" charset="0"/>
              </a:rPr>
              <a:t>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nb-NO" sz="3600" b="1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4292600"/>
            <a:ext cx="7772400" cy="1152525"/>
          </a:xfrm>
        </p:spPr>
        <p:txBody>
          <a:bodyPr/>
          <a:lstStyle/>
          <a:p>
            <a:pPr eaLnBrk="1" hangingPunct="1"/>
            <a:r>
              <a:rPr lang="nb-NO" sz="4000" smtClean="0">
                <a:hlinkClick r:id="rId2"/>
              </a:rPr>
              <a:t>www.dramanetwork.eu</a:t>
            </a:r>
            <a:r>
              <a:rPr lang="nb-NO" sz="4000" smtClean="0"/>
              <a:t/>
            </a:r>
            <a:br>
              <a:rPr lang="nb-NO" sz="4000" smtClean="0"/>
            </a:br>
            <a:r>
              <a:rPr lang="nb-NO" sz="4000" smtClean="0"/>
              <a:t/>
            </a:r>
            <a:br>
              <a:rPr lang="nb-NO" sz="4000" smtClean="0"/>
            </a:br>
            <a:r>
              <a:rPr lang="nb-NO" sz="2000" b="1" smtClean="0"/>
              <a:t>Kari Mjaaland Heggstad</a:t>
            </a:r>
            <a:br>
              <a:rPr lang="nb-NO" sz="2000" b="1" smtClean="0"/>
            </a:br>
            <a:r>
              <a:rPr lang="nb-NO" sz="2000" b="1" smtClean="0"/>
              <a:t>HiB</a:t>
            </a:r>
          </a:p>
        </p:txBody>
      </p:sp>
      <p:pic>
        <p:nvPicPr>
          <p:cNvPr id="19459" name="Bilde 1" descr="dice_logo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333375"/>
            <a:ext cx="6769100" cy="22193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302625" cy="453707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 Et to-</a:t>
            </a:r>
            <a:r>
              <a:rPr lang="en-GB" sz="2800" dirty="0" err="1" smtClean="0"/>
              <a:t>årig</a:t>
            </a:r>
            <a:r>
              <a:rPr lang="en-GB" sz="2800" dirty="0" smtClean="0"/>
              <a:t> </a:t>
            </a:r>
            <a:r>
              <a:rPr lang="en-GB" sz="2800" dirty="0" err="1" smtClean="0"/>
              <a:t>forskningsprosjekt</a:t>
            </a:r>
            <a:r>
              <a:rPr lang="en-GB" sz="2800" dirty="0" smtClean="0"/>
              <a:t> </a:t>
            </a:r>
            <a:r>
              <a:rPr lang="en-GB" sz="2800" dirty="0" err="1" smtClean="0"/>
              <a:t>støttet</a:t>
            </a:r>
            <a:r>
              <a:rPr lang="en-GB" sz="2800" dirty="0" smtClean="0"/>
              <a:t> </a:t>
            </a:r>
            <a:r>
              <a:rPr lang="en-GB" sz="2800" dirty="0" err="1" smtClean="0"/>
              <a:t>av</a:t>
            </a:r>
            <a:r>
              <a:rPr lang="en-GB" sz="2800" dirty="0" smtClean="0"/>
              <a:t> EU </a:t>
            </a:r>
            <a:r>
              <a:rPr lang="en-GB" sz="2800" dirty="0" err="1" smtClean="0"/>
              <a:t>sitt</a:t>
            </a:r>
            <a:r>
              <a:rPr lang="en-GB" sz="2800" dirty="0" smtClean="0"/>
              <a:t>   Comenius-program (2008-2010)</a:t>
            </a:r>
          </a:p>
          <a:p>
            <a:pPr eaLnBrk="1" hangingPunct="1">
              <a:buFont typeface="Wingdings" pitchFamily="2" charset="2"/>
              <a:buChar char="v"/>
            </a:pPr>
            <a:endParaRPr lang="en-GB" sz="28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 12 land og </a:t>
            </a:r>
            <a:r>
              <a:rPr lang="en-GB" sz="2800" dirty="0" err="1" smtClean="0"/>
              <a:t>forskningsteam</a:t>
            </a:r>
            <a:r>
              <a:rPr lang="en-GB" sz="2800" dirty="0" smtClean="0"/>
              <a:t> </a:t>
            </a:r>
            <a:r>
              <a:rPr lang="en-GB" sz="2800" dirty="0" err="1" smtClean="0"/>
              <a:t>deltar</a:t>
            </a:r>
            <a:endParaRPr lang="en-GB" sz="2800" dirty="0" smtClean="0"/>
          </a:p>
          <a:p>
            <a:pPr eaLnBrk="1" hangingPunct="1">
              <a:buFont typeface="Wingdings" pitchFamily="2" charset="2"/>
              <a:buChar char="v"/>
            </a:pPr>
            <a:endParaRPr lang="en-GB" sz="28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nb-NO" sz="2800" dirty="0" smtClean="0"/>
              <a:t> Prosjektet ledes fra Ungarn av:</a:t>
            </a:r>
          </a:p>
          <a:p>
            <a:pPr lvl="2" eaLnBrk="1" hangingPunct="1">
              <a:buFont typeface="Wingdings" pitchFamily="2" charset="2"/>
              <a:buChar char="v"/>
            </a:pPr>
            <a:r>
              <a:rPr lang="nb-NO" dirty="0" smtClean="0"/>
              <a:t>  </a:t>
            </a:r>
            <a:r>
              <a:rPr lang="nb-NO" i="1" dirty="0" smtClean="0"/>
              <a:t>Káva TIE Company</a:t>
            </a:r>
            <a:r>
              <a:rPr lang="nb-NO" dirty="0" smtClean="0"/>
              <a:t> i samarbeid med </a:t>
            </a:r>
            <a:r>
              <a:rPr lang="nb-NO" i="1" dirty="0" smtClean="0"/>
              <a:t>Hungarian </a:t>
            </a:r>
            <a:r>
              <a:rPr lang="nb-NO" i="1" dirty="0" smtClean="0"/>
              <a:t>Academy of Sciences; Institute of Psychology</a:t>
            </a:r>
            <a:endParaRPr lang="en-GB" i="1" dirty="0" smtClean="0"/>
          </a:p>
        </p:txBody>
      </p:sp>
      <p:pic>
        <p:nvPicPr>
          <p:cNvPr id="3075" name="Bilde 1" descr="dice_logo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404813"/>
            <a:ext cx="1943100" cy="636587"/>
          </a:xfrm>
        </p:spPr>
      </p:pic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250825" y="1166813"/>
            <a:ext cx="8497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nb-NO" sz="2400" b="1">
                <a:solidFill>
                  <a:srgbClr val="FF9900"/>
                </a:solidFill>
              </a:rPr>
              <a:t>[Drama Improves Lisbon Key Competences in Education]</a:t>
            </a:r>
            <a:r>
              <a:rPr lang="nb-NO" sz="240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>
                <a:latin typeface="Tahoma" pitchFamily="34" charset="0"/>
              </a:rPr>
              <a:t>		</a:t>
            </a:r>
            <a:r>
              <a:rPr lang="nb-NO" sz="3600" dirty="0" smtClean="0">
                <a:solidFill>
                  <a:srgbClr val="FF9900"/>
                </a:solidFill>
                <a:latin typeface="Tahoma" pitchFamily="34" charset="0"/>
              </a:rPr>
              <a:t>De andre deltakerne: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 England: </a:t>
            </a:r>
            <a:r>
              <a:rPr lang="nb-NO" sz="2400" i="1" smtClean="0"/>
              <a:t>Big Brum TIE</a:t>
            </a:r>
            <a:r>
              <a:rPr lang="nb-NO" sz="2400" smtClean="0"/>
              <a:t>, Birmingham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 Nederland: </a:t>
            </a:r>
            <a:r>
              <a:rPr lang="nb-NO" sz="2400" i="1" smtClean="0"/>
              <a:t>Foundation Leesmij</a:t>
            </a:r>
            <a:r>
              <a:rPr lang="nb-NO" sz="2400" smtClean="0"/>
              <a:t>, Wageningen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 Polen: Gdansk University, Gdansk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 Slovenia: </a:t>
            </a:r>
            <a:r>
              <a:rPr lang="nb-NO" sz="2400" i="1" smtClean="0"/>
              <a:t>Taka Tuka</a:t>
            </a:r>
            <a:r>
              <a:rPr lang="nb-NO" sz="2400" smtClean="0"/>
              <a:t> </a:t>
            </a:r>
            <a:r>
              <a:rPr lang="nb-NO" sz="2400" i="1" smtClean="0"/>
              <a:t>Club, </a:t>
            </a:r>
            <a:r>
              <a:rPr lang="nb-NO" sz="2400" smtClean="0"/>
              <a:t>Ljubljana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 Romania: </a:t>
            </a:r>
            <a:r>
              <a:rPr lang="nb-NO" sz="2400" i="1" smtClean="0"/>
              <a:t>Sigma Art Foundation</a:t>
            </a:r>
            <a:r>
              <a:rPr lang="nb-NO" sz="2400" smtClean="0"/>
              <a:t>, Bucuresti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/>
              <a:t>  </a:t>
            </a:r>
            <a:r>
              <a:rPr lang="nb-NO" sz="2400" smtClean="0">
                <a:solidFill>
                  <a:srgbClr val="4D4D4D"/>
                </a:solidFill>
              </a:rPr>
              <a:t>Sverige: Kulturcentrum för barn och unga, Umeå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>
                <a:solidFill>
                  <a:srgbClr val="4D4D4D"/>
                </a:solidFill>
              </a:rPr>
              <a:t>  Portugal: </a:t>
            </a:r>
            <a:r>
              <a:rPr lang="nb-NO" sz="2400" i="1" smtClean="0">
                <a:solidFill>
                  <a:srgbClr val="4D4D4D"/>
                </a:solidFill>
              </a:rPr>
              <a:t>Technical University of Lisbon, </a:t>
            </a:r>
            <a:r>
              <a:rPr lang="nb-NO" sz="2400" smtClean="0">
                <a:solidFill>
                  <a:srgbClr val="4D4D4D"/>
                </a:solidFill>
              </a:rPr>
              <a:t>Lisboa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>
                <a:solidFill>
                  <a:srgbClr val="4D4D4D"/>
                </a:solidFill>
              </a:rPr>
              <a:t>  Serbia: Center for Drama in Education and Art CEDEUM,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>
                <a:solidFill>
                  <a:srgbClr val="4D4D4D"/>
                </a:solidFill>
              </a:rPr>
              <a:t>  Gazastripen: </a:t>
            </a:r>
            <a:r>
              <a:rPr lang="nb-NO" sz="2400" i="1" smtClean="0">
                <a:solidFill>
                  <a:srgbClr val="4D4D4D"/>
                </a:solidFill>
              </a:rPr>
              <a:t>Theatre Days Productions,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>
                <a:solidFill>
                  <a:srgbClr val="4D4D4D"/>
                </a:solidFill>
              </a:rPr>
              <a:t>  Tsjekkia:</a:t>
            </a:r>
            <a:r>
              <a:rPr lang="nb-NO" sz="2400" i="1" smtClean="0">
                <a:solidFill>
                  <a:srgbClr val="4D4D4D"/>
                </a:solidFill>
              </a:rPr>
              <a:t> Charles University,</a:t>
            </a:r>
            <a:r>
              <a:rPr lang="nb-NO" sz="2400" smtClean="0">
                <a:solidFill>
                  <a:srgbClr val="4D4D4D"/>
                </a:solidFill>
              </a:rPr>
              <a:t> Praha</a:t>
            </a:r>
            <a:endParaRPr lang="nb-NO" sz="2400" i="1" smtClean="0">
              <a:solidFill>
                <a:srgbClr val="4D4D4D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400" smtClean="0">
                <a:solidFill>
                  <a:srgbClr val="4D4D4D"/>
                </a:solidFill>
              </a:rPr>
              <a:t>  Norge: </a:t>
            </a:r>
            <a:r>
              <a:rPr lang="nb-NO" sz="2400" i="1" smtClean="0">
                <a:solidFill>
                  <a:srgbClr val="4D4D4D"/>
                </a:solidFill>
              </a:rPr>
              <a:t>Høgskolen i Bergen, (Bergen University College), </a:t>
            </a:r>
            <a:r>
              <a:rPr lang="nb-NO" sz="2400" smtClean="0">
                <a:solidFill>
                  <a:srgbClr val="4D4D4D"/>
                </a:solidFill>
              </a:rPr>
              <a:t>Bergen</a:t>
            </a:r>
            <a:endParaRPr lang="nb-NO" sz="2400" i="1" smtClean="0">
              <a:solidFill>
                <a:srgbClr val="4D4D4D"/>
              </a:solidFill>
            </a:endParaRPr>
          </a:p>
        </p:txBody>
      </p:sp>
      <p:pic>
        <p:nvPicPr>
          <p:cNvPr id="4100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549275"/>
            <a:ext cx="1943100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En longitudinal krysskulturell forskning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b-NO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Kvantitativ undersøkelse - statistisk materiale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b-NO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Kvalitative deler av undersøkelsen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b-NO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Forskningen vil undersøke om/i hvilken grad dramaaktiviteter kan ha innvirkning på 13-16 åringer - med hensyn til ulike kompetanseområder</a:t>
            </a:r>
          </a:p>
          <a:p>
            <a:pPr eaLnBrk="1" hangingPunct="1">
              <a:lnSpc>
                <a:spcPct val="90000"/>
              </a:lnSpc>
            </a:pPr>
            <a:endParaRPr lang="nb-NO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b-NO" sz="2800" smtClean="0"/>
          </a:p>
          <a:p>
            <a:pPr eaLnBrk="1" hangingPunct="1">
              <a:lnSpc>
                <a:spcPct val="90000"/>
              </a:lnSpc>
            </a:pPr>
            <a:endParaRPr lang="nb-NO" sz="2800" smtClean="0"/>
          </a:p>
        </p:txBody>
      </p:sp>
      <p:pic>
        <p:nvPicPr>
          <p:cNvPr id="5123" name="Bilde 1" descr="dice_logo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476250"/>
            <a:ext cx="1960563" cy="6429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2628900" y="3176588"/>
            <a:ext cx="359092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nb-NO" b="1">
              <a:latin typeface="Tahoma" pitchFamily="34" charset="0"/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0" y="3087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0" y="3087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14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>
                <a:solidFill>
                  <a:srgbClr val="FF9900"/>
                </a:solidFill>
              </a:rPr>
              <a:t> </a:t>
            </a:r>
            <a:r>
              <a:rPr lang="nb-NO" sz="2800" b="1" smtClean="0">
                <a:solidFill>
                  <a:srgbClr val="FF9900"/>
                </a:solidFill>
              </a:rPr>
              <a:t>Primærgruppe 1  (P1) - Engangshendelse</a:t>
            </a:r>
            <a:r>
              <a:rPr lang="nb-NO" sz="2800" smtClean="0"/>
              <a:t> </a:t>
            </a:r>
            <a:r>
              <a:rPr lang="nb-NO" sz="2800" smtClean="0">
                <a:solidFill>
                  <a:srgbClr val="FF9900"/>
                </a:solidFill>
              </a:rPr>
              <a:t>(klassen/gruppen får oppleve/delta i et TIU-program)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>
                <a:solidFill>
                  <a:schemeClr val="bg2"/>
                </a:solidFill>
              </a:rPr>
              <a:t> </a:t>
            </a:r>
            <a:r>
              <a:rPr lang="nb-NO" sz="2800" b="1" smtClean="0">
                <a:solidFill>
                  <a:schemeClr val="bg2"/>
                </a:solidFill>
              </a:rPr>
              <a:t>Kontrollgruppe 1</a:t>
            </a:r>
            <a:r>
              <a:rPr lang="nb-NO" sz="2800" smtClean="0"/>
              <a:t> </a:t>
            </a:r>
            <a:r>
              <a:rPr lang="nb-NO" sz="2800" b="1" smtClean="0">
                <a:solidFill>
                  <a:schemeClr val="bg2"/>
                </a:solidFill>
              </a:rPr>
              <a:t>(K1)</a:t>
            </a:r>
            <a:r>
              <a:rPr lang="nb-NO" sz="2800" smtClean="0">
                <a:solidFill>
                  <a:schemeClr val="bg2"/>
                </a:solidFill>
              </a:rPr>
              <a:t> - Ingen dramaaktivitet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>
                <a:solidFill>
                  <a:srgbClr val="FF9900"/>
                </a:solidFill>
              </a:rPr>
              <a:t> </a:t>
            </a:r>
            <a:r>
              <a:rPr lang="nb-NO" sz="2800" b="1" smtClean="0">
                <a:solidFill>
                  <a:srgbClr val="FF9900"/>
                </a:solidFill>
              </a:rPr>
              <a:t>Primærgruppe 2 (P2) - Kontinuerlig aktivitet</a:t>
            </a:r>
            <a:r>
              <a:rPr lang="nb-NO" sz="2800" smtClean="0"/>
              <a:t> </a:t>
            </a:r>
            <a:r>
              <a:rPr lang="nb-NO" sz="2800" smtClean="0">
                <a:solidFill>
                  <a:srgbClr val="FF9900"/>
                </a:solidFill>
              </a:rPr>
              <a:t>(klassen/gruppen arbeider med drama/teater over tid)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>
                <a:solidFill>
                  <a:schemeClr val="bg2"/>
                </a:solidFill>
              </a:rPr>
              <a:t> </a:t>
            </a:r>
            <a:r>
              <a:rPr lang="nb-NO" sz="2800" b="1" smtClean="0">
                <a:solidFill>
                  <a:schemeClr val="bg2"/>
                </a:solidFill>
              </a:rPr>
              <a:t>Kontrollgruppe 2</a:t>
            </a:r>
            <a:r>
              <a:rPr lang="nb-NO" sz="2800" smtClean="0">
                <a:solidFill>
                  <a:schemeClr val="bg2"/>
                </a:solidFill>
              </a:rPr>
              <a:t> </a:t>
            </a:r>
            <a:r>
              <a:rPr lang="nb-NO" sz="2800" b="1" smtClean="0">
                <a:solidFill>
                  <a:schemeClr val="bg2"/>
                </a:solidFill>
              </a:rPr>
              <a:t>(K2) - </a:t>
            </a:r>
            <a:r>
              <a:rPr lang="nb-NO" sz="2800" smtClean="0">
                <a:solidFill>
                  <a:schemeClr val="bg2"/>
                </a:solidFill>
              </a:rPr>
              <a:t>Ingen dramaaktivitet)</a:t>
            </a:r>
          </a:p>
        </p:txBody>
      </p:sp>
      <p:sp>
        <p:nvSpPr>
          <p:cNvPr id="6150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z="4000" smtClean="0"/>
              <a:t>                </a:t>
            </a:r>
            <a:r>
              <a:rPr lang="nb-NO" sz="4000" smtClean="0">
                <a:solidFill>
                  <a:srgbClr val="FF9900"/>
                </a:solidFill>
              </a:rPr>
              <a:t>To typer dramaaktiviteter</a:t>
            </a:r>
          </a:p>
        </p:txBody>
      </p:sp>
      <p:pic>
        <p:nvPicPr>
          <p:cNvPr id="6151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76250"/>
            <a:ext cx="19605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			</a:t>
            </a:r>
            <a:r>
              <a:rPr lang="nb-NO" smtClean="0">
                <a:solidFill>
                  <a:srgbClr val="FF9900"/>
                </a:solidFill>
              </a:rPr>
              <a:t>Omfang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nb-NO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b-NO" smtClean="0"/>
              <a:t>Hvert land skal </a:t>
            </a:r>
            <a:r>
              <a:rPr lang="nb-NO" b="1" smtClean="0"/>
              <a:t>minimum</a:t>
            </a:r>
            <a:r>
              <a:rPr lang="nb-NO" smtClean="0"/>
              <a:t> undersøke: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b-NO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mtClean="0"/>
              <a:t> 4 P1 grupper + 4 K1 grupper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mtClean="0"/>
              <a:t> 4 P2 grupper + 4 K2 grupper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b-NO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b-NO" sz="2400" smtClean="0"/>
              <a:t>Ca. 25 elever per gruppe/klasse = ca. 400 elever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b-NO" sz="2400" smtClean="0"/>
              <a:t>12 land x ca. 400 elever  = ca. 4800 elever</a:t>
            </a:r>
          </a:p>
        </p:txBody>
      </p:sp>
      <p:pic>
        <p:nvPicPr>
          <p:cNvPr id="7172" name="Bilde 1" descr="dice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549275"/>
            <a:ext cx="19605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              </a:t>
            </a:r>
            <a:r>
              <a:rPr lang="nb-NO" smtClean="0">
                <a:solidFill>
                  <a:srgbClr val="FF9900"/>
                </a:solidFill>
              </a:rPr>
              <a:t>Forskningsmaterialet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nb-NO" sz="2800" smtClean="0"/>
              <a:t> Spørreskjema for elever/ungdom</a:t>
            </a:r>
          </a:p>
          <a:p>
            <a:pPr eaLnBrk="1" hangingPunct="1">
              <a:buFont typeface="Wingdings" pitchFamily="2" charset="2"/>
              <a:buNone/>
            </a:pPr>
            <a:endParaRPr lang="nb-NO" sz="2800" smtClean="0"/>
          </a:p>
          <a:p>
            <a:pPr eaLnBrk="1" hangingPunct="1">
              <a:buFont typeface="Wingdings" pitchFamily="2" charset="2"/>
              <a:buChar char="v"/>
            </a:pPr>
            <a:r>
              <a:rPr lang="nb-NO" sz="2800" smtClean="0"/>
              <a:t> Spørreskjema for lærere/ledere (om hver elev/ungdom)</a:t>
            </a:r>
          </a:p>
          <a:p>
            <a:pPr eaLnBrk="1" hangingPunct="1">
              <a:buFont typeface="Wingdings" pitchFamily="2" charset="2"/>
              <a:buNone/>
            </a:pPr>
            <a:endParaRPr lang="nb-NO" sz="2800" smtClean="0"/>
          </a:p>
          <a:p>
            <a:pPr eaLnBrk="1" hangingPunct="1">
              <a:buFont typeface="Wingdings" pitchFamily="2" charset="2"/>
              <a:buChar char="v"/>
            </a:pPr>
            <a:r>
              <a:rPr lang="nb-NO" sz="2800" smtClean="0"/>
              <a:t> Observasjonsskjema for drama/teateraktivitet</a:t>
            </a:r>
          </a:p>
          <a:p>
            <a:pPr eaLnBrk="1" hangingPunct="1">
              <a:buFont typeface="Wingdings" pitchFamily="2" charset="2"/>
              <a:buNone/>
            </a:pPr>
            <a:endParaRPr lang="nb-NO" sz="2800" smtClean="0"/>
          </a:p>
          <a:p>
            <a:pPr eaLnBrk="1" hangingPunct="1">
              <a:buFont typeface="Wingdings" pitchFamily="2" charset="2"/>
              <a:buChar char="v"/>
            </a:pPr>
            <a:r>
              <a:rPr lang="nb-NO" sz="2800" smtClean="0"/>
              <a:t> Skjema for lærere/ledere der drama/teateraktiviteten beskrives</a:t>
            </a:r>
          </a:p>
          <a:p>
            <a:pPr eaLnBrk="1" hangingPunct="1"/>
            <a:endParaRPr lang="nb-NO" sz="2800" smtClean="0"/>
          </a:p>
        </p:txBody>
      </p:sp>
      <p:pic>
        <p:nvPicPr>
          <p:cNvPr id="8196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76250"/>
            <a:ext cx="19605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040312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nb-NO" sz="2800" dirty="0"/>
              <a:t> arbeider frivillig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nb-NO" sz="2800" dirty="0"/>
              <a:t> arbeider uten betaling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nb-NO" sz="2800" dirty="0"/>
              <a:t> får ulike </a:t>
            </a:r>
            <a:r>
              <a:rPr lang="nb-NO" sz="2800" dirty="0" smtClean="0"/>
              <a:t>oppgaver: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nb-NO" sz="2400" dirty="0" smtClean="0"/>
              <a:t>datainnsamling (2 typer spørreskjemaer + dramabeskrivelse)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nb-NO" sz="2400" dirty="0" smtClean="0"/>
              <a:t> observasjon </a:t>
            </a:r>
            <a:r>
              <a:rPr lang="nb-NO" sz="2400" dirty="0"/>
              <a:t>av </a:t>
            </a:r>
            <a:r>
              <a:rPr lang="nb-NO" sz="2400" dirty="0" smtClean="0"/>
              <a:t>drama/teater</a:t>
            </a:r>
          </a:p>
          <a:p>
            <a:pPr lvl="2" eaLnBrk="1" hangingPunct="1">
              <a:buFont typeface="Wingdings" pitchFamily="2" charset="2"/>
              <a:buChar char="v"/>
              <a:defRPr/>
            </a:pPr>
            <a:r>
              <a:rPr lang="nb-NO" sz="2000" dirty="0" smtClean="0"/>
              <a:t>to observatører sammenligner</a:t>
            </a:r>
          </a:p>
          <a:p>
            <a:pPr lvl="2" eaLnBrk="1" hangingPunct="1">
              <a:buFont typeface="Wingdings" pitchFamily="2" charset="2"/>
              <a:buChar char="v"/>
              <a:defRPr/>
            </a:pPr>
            <a:r>
              <a:rPr lang="nb-NO" sz="2000" dirty="0" smtClean="0"/>
              <a:t> felles observasjonsrapport</a:t>
            </a:r>
          </a:p>
          <a:p>
            <a:pPr lvl="1" eaLnBrk="1" hangingPunct="1">
              <a:buFont typeface="Wingdings" pitchFamily="2" charset="2"/>
              <a:buChar char="v"/>
              <a:defRPr/>
            </a:pPr>
            <a:r>
              <a:rPr lang="nb-NO" sz="2400" dirty="0" smtClean="0"/>
              <a:t> alle resultater fra alle 4 typer skjema legges inn i databasen</a:t>
            </a:r>
            <a:endParaRPr lang="nb-NO" sz="2400" dirty="0"/>
          </a:p>
          <a:p>
            <a:pPr marL="342900" lvl="1" indent="-342900" eaLnBrk="1" hangingPunct="1">
              <a:buFont typeface="Wingdings" pitchFamily="2" charset="2"/>
              <a:buChar char="v"/>
              <a:defRPr/>
            </a:pPr>
            <a:r>
              <a:rPr lang="nb-NO" dirty="0" smtClean="0"/>
              <a:t>får attest/sertifikat for innsatsen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nb-NO" sz="2800" dirty="0"/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z="4000" smtClean="0"/>
              <a:t>                  </a:t>
            </a:r>
            <a:r>
              <a:rPr lang="nb-NO" sz="4000" smtClean="0">
                <a:solidFill>
                  <a:srgbClr val="FF9900"/>
                </a:solidFill>
              </a:rPr>
              <a:t>Forskningsassistentene:</a:t>
            </a:r>
          </a:p>
        </p:txBody>
      </p:sp>
      <p:pic>
        <p:nvPicPr>
          <p:cNvPr id="9220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4813"/>
            <a:ext cx="22494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29600" cy="1143000"/>
          </a:xfrm>
        </p:spPr>
        <p:txBody>
          <a:bodyPr/>
          <a:lstStyle/>
          <a:p>
            <a:pPr eaLnBrk="1" hangingPunct="1"/>
            <a:r>
              <a:rPr lang="nb-NO" smtClean="0"/>
              <a:t>                  </a:t>
            </a:r>
            <a:r>
              <a:rPr lang="nb-NO" sz="4000" smtClean="0">
                <a:solidFill>
                  <a:srgbClr val="FF9900"/>
                </a:solidFill>
              </a:rPr>
              <a:t>Felles utforsking i dag: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492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leser igjennom elevskjema og lærerskjema. Kort felles oppsummering</a:t>
            </a:r>
            <a:endParaRPr lang="nb-NO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leser gjennom/studerer observasjonsskjema og deltar i en kort prøveobservasjon via DVD (DICE/Big Brum)</a:t>
            </a:r>
            <a:r>
              <a:rPr lang="nb-NO" sz="20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to og to sammenligner sine observasjoner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nb-NO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nb-NO" sz="2800" smtClean="0"/>
              <a:t> plenum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nb-NO" sz="2800" smtClean="0"/>
          </a:p>
        </p:txBody>
      </p:sp>
      <p:pic>
        <p:nvPicPr>
          <p:cNvPr id="10244" name="Bilde 1" descr="dice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549275"/>
            <a:ext cx="203200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4739</TotalTime>
  <Words>1029</Words>
  <Application>Microsoft Office PowerPoint</Application>
  <PresentationFormat>Skjermfremvisning (4:3)</PresentationFormat>
  <Paragraphs>164</Paragraphs>
  <Slides>18</Slides>
  <Notes>13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5" baseType="lpstr">
      <vt:lpstr>Arial</vt:lpstr>
      <vt:lpstr>Calibri</vt:lpstr>
      <vt:lpstr>Tahoma</vt:lpstr>
      <vt:lpstr>Wingdings</vt:lpstr>
      <vt:lpstr>Tempus Sans ITC</vt:lpstr>
      <vt:lpstr>Comic Sans MS</vt:lpstr>
      <vt:lpstr>Standard utforming</vt:lpstr>
      <vt:lpstr>Lysbilde 1</vt:lpstr>
      <vt:lpstr>Lysbilde 2</vt:lpstr>
      <vt:lpstr>  De andre deltakerne:</vt:lpstr>
      <vt:lpstr>Lysbilde 4</vt:lpstr>
      <vt:lpstr>                To typer dramaaktiviteter</vt:lpstr>
      <vt:lpstr>   Omfang</vt:lpstr>
      <vt:lpstr>              Forskningsmaterialet</vt:lpstr>
      <vt:lpstr>                  Forskningsassistentene:</vt:lpstr>
      <vt:lpstr>                  Felles utforsking i dag:</vt:lpstr>
      <vt:lpstr>                  Videre fremdrift:            </vt:lpstr>
      <vt:lpstr>                                          Innsamling </vt:lpstr>
      <vt:lpstr>         Innsamling forts.</vt:lpstr>
      <vt:lpstr>   Dramabeskrivelser</vt:lpstr>
      <vt:lpstr>Lysbilde 14</vt:lpstr>
      <vt:lpstr>   Forskningsresultat</vt:lpstr>
      <vt:lpstr>   Arbeidsbyrde for forskningsassistenter</vt:lpstr>
      <vt:lpstr>Lysbilde 17</vt:lpstr>
      <vt:lpstr>www.dramanetwork.eu  Kari Mjaaland Heggstad HiB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With fox-hair in the mouth – the unpredictability of doing drama in kindergartens</dc:title>
  <dc:creator>Kari</dc:creator>
  <cp:lastModifiedBy>kmh</cp:lastModifiedBy>
  <cp:revision>43</cp:revision>
  <dcterms:created xsi:type="dcterms:W3CDTF">2009-05-19T00:58:14Z</dcterms:created>
  <dcterms:modified xsi:type="dcterms:W3CDTF">2009-09-03T09:58:34Z</dcterms:modified>
</cp:coreProperties>
</file>